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6858000" cx="12192000"/>
  <p:notesSz cx="6858000" cy="9144000"/>
  <p:embeddedFontLst>
    <p:embeddedFont>
      <p:font typeface="Quattrocento Sa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GoogleSlidesCustomDataVersion2">
      <go:slidesCustomData xmlns:go="http://customooxmlschemas.google.com/" r:id="rId22" roundtripDataSignature="AMtx7mizSM3iKsxtpqb4c1BaHopop/Q/5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40"/>
        <p:guide pos="216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QuattrocentoSans-italic.fntdata"/><Relationship Id="rId11" Type="http://schemas.openxmlformats.org/officeDocument/2006/relationships/slide" Target="slides/slide6.xml"/><Relationship Id="rId22" Type="http://customschemas.google.com/relationships/presentationmetadata" Target="metadata"/><Relationship Id="rId10" Type="http://schemas.openxmlformats.org/officeDocument/2006/relationships/slide" Target="slides/slide5.xml"/><Relationship Id="rId21" Type="http://schemas.openxmlformats.org/officeDocument/2006/relationships/font" Target="fonts/QuattrocentoSans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QuattrocentoSans-bold.fntdata"/><Relationship Id="rId6" Type="http://schemas.openxmlformats.org/officeDocument/2006/relationships/slide" Target="slides/slide1.xml"/><Relationship Id="rId18" Type="http://schemas.openxmlformats.org/officeDocument/2006/relationships/font" Target="fonts/QuattrocentoSa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ID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Title: "Analyzing Netflix Content: Unraveling Trends and Insights"</a:t>
            </a:r>
            <a:endParaRPr/>
          </a:p>
        </p:txBody>
      </p:sp>
      <p:sp>
        <p:nvSpPr>
          <p:cNvPr id="88" name="Google Shape;88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5bb3b1679f_0_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g25bb3b1679f_0_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25bb3b1679f_0_4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5bb3b1679f_0_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g25bb3b1679f_0_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en-ID" sz="1100"/>
              <a:t>1.Continue to prioritize movies in content acquisition, as they dominate the platform with a 69.6% share.</a:t>
            </a:r>
            <a:br>
              <a:rPr lang="en-ID" sz="1100"/>
            </a:br>
            <a:r>
              <a:rPr lang="en-ID" sz="1100"/>
              <a:t>2. Customize movie durations by age groups. Leverage viewer age group preferences to provide personalized content suggestions.</a:t>
            </a:r>
            <a:br>
              <a:rPr lang="en-ID" sz="1100"/>
            </a:br>
            <a:r>
              <a:rPr lang="en-ID" sz="1100"/>
              <a:t>3. Focus on Popular Movie Types. Strengthen the selection of International Movies, Dramas, and Comedies, as they have widespread appeal.</a:t>
            </a:r>
            <a:br>
              <a:rPr lang="en-ID" sz="1100"/>
            </a:br>
            <a:r>
              <a:rPr lang="en-ID" sz="1100"/>
              <a:t>   - also, Introduce new and high-quality content in these movie types to captivate audiences globally.</a:t>
            </a:r>
            <a:br>
              <a:rPr lang="en-ID" sz="1100"/>
            </a:br>
            <a:r>
              <a:rPr lang="en-ID" sz="1100"/>
              <a:t>4. Ensure content balance for all audiences. Maintain a balance between family-friendly and mature content:</a:t>
            </a:r>
            <a:br>
              <a:rPr lang="en-ID" sz="1100"/>
            </a:br>
            <a:r>
              <a:rPr lang="en-ID" sz="1100"/>
              <a:t>   - also, Continue offering a range of content ratings, catering to diverse audience preferences to foster an inclusive streaming community.</a:t>
            </a:r>
            <a:br>
              <a:rPr lang="en-ID" sz="1100"/>
            </a:br>
            <a:r>
              <a:rPr lang="en-ID" sz="1100"/>
              <a:t>5. Invest in original content productions aligned with popular movie types and viewer preferences.</a:t>
            </a:r>
            <a:br>
              <a:rPr lang="en-ID" sz="1100"/>
            </a:br>
            <a:r>
              <a:rPr lang="en-ID" sz="1100"/>
              <a:t>-  -also, Original productions bolster Netflix's brand identity and enrich the content library</a:t>
            </a:r>
            <a:endParaRPr/>
          </a:p>
        </p:txBody>
      </p:sp>
      <p:sp>
        <p:nvSpPr>
          <p:cNvPr id="219" name="Google Shape;219;g25bb3b1679f_0_5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" name="Google Shape;228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The objective of this analysis is to…………</a:t>
            </a:r>
            <a:endParaRPr/>
          </a:p>
        </p:txBody>
      </p:sp>
      <p:sp>
        <p:nvSpPr>
          <p:cNvPr id="105" name="Google Shape;105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This dataset contains information about Netflix movies and TV shows,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including the type (movie or TV show), title, country of production, duration, release year, and content rating.</a:t>
            </a:r>
            <a:endParaRPr/>
          </a:p>
        </p:txBody>
      </p:sp>
      <p:sp>
        <p:nvSpPr>
          <p:cNvPr id="134" name="Google Shape;134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The higher percentage of movies signifies their dominance in Netflix's content library, catering to a diverse audience.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TV shows complement the offering, providing serialized and engaging experiences.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This balance ensures an exceptional streaming experience for all our valued subscribers.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As we move forward, let's explore further insights that will help us optimize our content strategy and deliver an exceptional streaming experience for all our valued subscribers.</a:t>
            </a:r>
            <a:endParaRPr/>
          </a:p>
        </p:txBody>
      </p:sp>
      <p:sp>
        <p:nvSpPr>
          <p:cNvPr id="143" name="Google Shape;143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5bb3b1679f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25bb3b1679f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By offering content with varying ratings, netflix empowers viewers to choose content that aligns with their values and interests, fostering a diverse and inclusive streaming community regardless of age or background, to provide a unique and enriching entertainment experience for all.</a:t>
            </a:r>
            <a:endParaRPr/>
          </a:p>
        </p:txBody>
      </p:sp>
      <p:sp>
        <p:nvSpPr>
          <p:cNvPr id="154" name="Google Shape;154;g25bb3b1679f_0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5bb3b1679f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g25bb3b1679f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Younger age groups prefer shorter movie durations, while older age groups tend to enjoy longer and more immersive films.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- this can help Netflix to tailor content recommendations based on age groups, providing personalized streaming experiences that resonate with each viewer's preferences and interests.</a:t>
            </a:r>
            <a:endParaRPr/>
          </a:p>
        </p:txBody>
      </p:sp>
      <p:sp>
        <p:nvSpPr>
          <p:cNvPr id="165" name="Google Shape;165;g25bb3b1679f_0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5bb3b1679f_0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g25bb3b1679f_0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Netflix offers a content library that caters to the diverse preferences of there subscribers.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-With a vast array of types to explore, netflix empowers viewers to find content that resonates with them, fostering a deep emotional connection and an unforgettable streaming experience.</a:t>
            </a:r>
            <a:endParaRPr/>
          </a:p>
        </p:txBody>
      </p:sp>
      <p:sp>
        <p:nvSpPr>
          <p:cNvPr id="176" name="Google Shape;176;g25bb3b1679f_0_2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5bb3b1679f_0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g25bb3b1679f_0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g25bb3b1679f_0_3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5bb3b1679f_0_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g25bb3b1679f_0_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g25bb3b1679f_0_3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D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 type="blank">
  <p:cSld name="BLANK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Quattrocento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9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29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7" name="Google Shape;67;p29"/>
          <p:cNvSpPr/>
          <p:nvPr/>
        </p:nvSpPr>
        <p:spPr>
          <a:xfrm>
            <a:off x="11295856" y="6380308"/>
            <a:ext cx="362744" cy="47769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29"/>
          <p:cNvSpPr txBox="1"/>
          <p:nvPr/>
        </p:nvSpPr>
        <p:spPr>
          <a:xfrm>
            <a:off x="11311334" y="6474609"/>
            <a:ext cx="331788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ID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  <a:endParaRPr b="1"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9" name="Google Shape;69;p29"/>
          <p:cNvSpPr txBox="1"/>
          <p:nvPr/>
        </p:nvSpPr>
        <p:spPr>
          <a:xfrm>
            <a:off x="9863568" y="6489998"/>
            <a:ext cx="1241788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-ID" sz="800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Place Your Footer Here</a:t>
            </a:r>
            <a:endParaRPr/>
          </a:p>
        </p:txBody>
      </p:sp>
      <p:pic>
        <p:nvPicPr>
          <p:cNvPr id="70" name="Google Shape;70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64356" y="6465116"/>
            <a:ext cx="649478" cy="17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0"/>
          <p:cNvSpPr txBox="1"/>
          <p:nvPr>
            <p:ph type="title"/>
          </p:nvPr>
        </p:nvSpPr>
        <p:spPr>
          <a:xfrm>
            <a:off x="533400" y="406400"/>
            <a:ext cx="11125200" cy="8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0"/>
          <p:cNvSpPr txBox="1"/>
          <p:nvPr>
            <p:ph idx="1" type="body"/>
          </p:nvPr>
        </p:nvSpPr>
        <p:spPr>
          <a:xfrm rot="5400000">
            <a:off x="3884613" y="-1525588"/>
            <a:ext cx="4422775" cy="111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30"/>
          <p:cNvSpPr/>
          <p:nvPr/>
        </p:nvSpPr>
        <p:spPr>
          <a:xfrm>
            <a:off x="11295856" y="6380308"/>
            <a:ext cx="362744" cy="47769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0"/>
          <p:cNvSpPr txBox="1"/>
          <p:nvPr/>
        </p:nvSpPr>
        <p:spPr>
          <a:xfrm>
            <a:off x="11311334" y="6474609"/>
            <a:ext cx="331788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ID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  <a:endParaRPr b="1"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6" name="Google Shape;76;p30"/>
          <p:cNvSpPr txBox="1"/>
          <p:nvPr/>
        </p:nvSpPr>
        <p:spPr>
          <a:xfrm>
            <a:off x="9863568" y="6489998"/>
            <a:ext cx="1241788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-ID" sz="800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Place Your Footer Here</a:t>
            </a:r>
            <a:endParaRPr/>
          </a:p>
        </p:txBody>
      </p:sp>
      <p:pic>
        <p:nvPicPr>
          <p:cNvPr id="77" name="Google Shape;7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64356" y="6465116"/>
            <a:ext cx="649478" cy="17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1"/>
          <p:cNvSpPr txBox="1"/>
          <p:nvPr>
            <p:ph type="title"/>
          </p:nvPr>
        </p:nvSpPr>
        <p:spPr>
          <a:xfrm rot="5400000">
            <a:off x="7250113" y="1839911"/>
            <a:ext cx="5883275" cy="29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1"/>
          <p:cNvSpPr txBox="1"/>
          <p:nvPr>
            <p:ph idx="1" type="body"/>
          </p:nvPr>
        </p:nvSpPr>
        <p:spPr>
          <a:xfrm rot="5400000">
            <a:off x="1611313" y="-712789"/>
            <a:ext cx="5883275" cy="80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31"/>
          <p:cNvSpPr/>
          <p:nvPr/>
        </p:nvSpPr>
        <p:spPr>
          <a:xfrm>
            <a:off x="11295856" y="6380308"/>
            <a:ext cx="362744" cy="47769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31"/>
          <p:cNvSpPr txBox="1"/>
          <p:nvPr/>
        </p:nvSpPr>
        <p:spPr>
          <a:xfrm>
            <a:off x="11311334" y="6474609"/>
            <a:ext cx="331788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ID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  <a:endParaRPr b="1"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3" name="Google Shape;83;p31"/>
          <p:cNvSpPr txBox="1"/>
          <p:nvPr/>
        </p:nvSpPr>
        <p:spPr>
          <a:xfrm>
            <a:off x="9863568" y="6489998"/>
            <a:ext cx="1241788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-ID" sz="800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Place Your Footer Here</a:t>
            </a:r>
            <a:endParaRPr/>
          </a:p>
        </p:txBody>
      </p:sp>
      <p:pic>
        <p:nvPicPr>
          <p:cNvPr id="84" name="Google Shape;84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64356" y="6465116"/>
            <a:ext cx="649478" cy="17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1"/>
          <p:cNvSpPr txBox="1"/>
          <p:nvPr>
            <p:ph type="title"/>
          </p:nvPr>
        </p:nvSpPr>
        <p:spPr>
          <a:xfrm>
            <a:off x="533400" y="406400"/>
            <a:ext cx="11125200" cy="8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1"/>
          <p:cNvSpPr/>
          <p:nvPr/>
        </p:nvSpPr>
        <p:spPr>
          <a:xfrm>
            <a:off x="11295856" y="6380308"/>
            <a:ext cx="362744" cy="47769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1"/>
          <p:cNvSpPr txBox="1"/>
          <p:nvPr/>
        </p:nvSpPr>
        <p:spPr>
          <a:xfrm>
            <a:off x="11311334" y="6474609"/>
            <a:ext cx="331788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ID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  <a:endParaRPr b="1"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" name="Google Shape;17;p21"/>
          <p:cNvSpPr txBox="1"/>
          <p:nvPr/>
        </p:nvSpPr>
        <p:spPr>
          <a:xfrm>
            <a:off x="9863568" y="6489998"/>
            <a:ext cx="1241788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-ID" sz="800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Place Your Footer Here</a:t>
            </a:r>
            <a:endParaRPr/>
          </a:p>
        </p:txBody>
      </p:sp>
      <p:pic>
        <p:nvPicPr>
          <p:cNvPr id="18" name="Google Shape;18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64356" y="6465116"/>
            <a:ext cx="649478" cy="17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Quattrocento Sans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3"/>
          <p:cNvSpPr txBox="1"/>
          <p:nvPr>
            <p:ph type="title"/>
          </p:nvPr>
        </p:nvSpPr>
        <p:spPr>
          <a:xfrm>
            <a:off x="533400" y="406400"/>
            <a:ext cx="11125200" cy="8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3"/>
          <p:cNvSpPr txBox="1"/>
          <p:nvPr>
            <p:ph idx="1" type="body"/>
          </p:nvPr>
        </p:nvSpPr>
        <p:spPr>
          <a:xfrm>
            <a:off x="533400" y="1825624"/>
            <a:ext cx="11125200" cy="4422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23"/>
          <p:cNvSpPr/>
          <p:nvPr/>
        </p:nvSpPr>
        <p:spPr>
          <a:xfrm>
            <a:off x="11295856" y="6380308"/>
            <a:ext cx="362744" cy="47769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23"/>
          <p:cNvSpPr txBox="1"/>
          <p:nvPr/>
        </p:nvSpPr>
        <p:spPr>
          <a:xfrm>
            <a:off x="11311334" y="6474609"/>
            <a:ext cx="331788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ID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  <a:endParaRPr b="1"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" name="Google Shape;27;p23"/>
          <p:cNvSpPr txBox="1"/>
          <p:nvPr/>
        </p:nvSpPr>
        <p:spPr>
          <a:xfrm>
            <a:off x="9863568" y="6489998"/>
            <a:ext cx="1241788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-ID" sz="800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Place Your Footer Here</a:t>
            </a:r>
            <a:endParaRPr/>
          </a:p>
        </p:txBody>
      </p:sp>
      <p:pic>
        <p:nvPicPr>
          <p:cNvPr id="28" name="Google Shape;28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64356" y="6465116"/>
            <a:ext cx="649478" cy="17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Quattrocento Sans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5"/>
          <p:cNvSpPr txBox="1"/>
          <p:nvPr>
            <p:ph type="title"/>
          </p:nvPr>
        </p:nvSpPr>
        <p:spPr>
          <a:xfrm>
            <a:off x="533400" y="406400"/>
            <a:ext cx="11125200" cy="8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5"/>
          <p:cNvSpPr txBox="1"/>
          <p:nvPr>
            <p:ph idx="1" type="body"/>
          </p:nvPr>
        </p:nvSpPr>
        <p:spPr>
          <a:xfrm>
            <a:off x="533400" y="1825624"/>
            <a:ext cx="5486400" cy="4422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25"/>
          <p:cNvSpPr txBox="1"/>
          <p:nvPr>
            <p:ph idx="2" type="body"/>
          </p:nvPr>
        </p:nvSpPr>
        <p:spPr>
          <a:xfrm>
            <a:off x="6172200" y="1825624"/>
            <a:ext cx="5486400" cy="4422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5"/>
          <p:cNvSpPr/>
          <p:nvPr/>
        </p:nvSpPr>
        <p:spPr>
          <a:xfrm>
            <a:off x="11295856" y="6380308"/>
            <a:ext cx="362744" cy="47769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25"/>
          <p:cNvSpPr txBox="1"/>
          <p:nvPr/>
        </p:nvSpPr>
        <p:spPr>
          <a:xfrm>
            <a:off x="11311334" y="6474609"/>
            <a:ext cx="331788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ID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  <a:endParaRPr b="1"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8" name="Google Shape;38;p25"/>
          <p:cNvSpPr txBox="1"/>
          <p:nvPr/>
        </p:nvSpPr>
        <p:spPr>
          <a:xfrm>
            <a:off x="9863568" y="6489998"/>
            <a:ext cx="1241788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-ID" sz="800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Place Your Footer Here</a:t>
            </a:r>
            <a:endParaRPr/>
          </a:p>
        </p:txBody>
      </p:sp>
      <p:pic>
        <p:nvPicPr>
          <p:cNvPr id="39" name="Google Shape;39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64356" y="6465116"/>
            <a:ext cx="649478" cy="17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6"/>
          <p:cNvSpPr txBox="1"/>
          <p:nvPr>
            <p:ph type="title"/>
          </p:nvPr>
        </p:nvSpPr>
        <p:spPr>
          <a:xfrm>
            <a:off x="533400" y="365125"/>
            <a:ext cx="11128376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6"/>
          <p:cNvSpPr txBox="1"/>
          <p:nvPr>
            <p:ph idx="1" type="body"/>
          </p:nvPr>
        </p:nvSpPr>
        <p:spPr>
          <a:xfrm>
            <a:off x="533400" y="1681163"/>
            <a:ext cx="5464175" cy="83704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6"/>
          <p:cNvSpPr txBox="1"/>
          <p:nvPr>
            <p:ph idx="2" type="body"/>
          </p:nvPr>
        </p:nvSpPr>
        <p:spPr>
          <a:xfrm>
            <a:off x="533400" y="2505074"/>
            <a:ext cx="5464175" cy="3743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26"/>
          <p:cNvSpPr txBox="1"/>
          <p:nvPr>
            <p:ph idx="3" type="body"/>
          </p:nvPr>
        </p:nvSpPr>
        <p:spPr>
          <a:xfrm>
            <a:off x="6172200" y="1681163"/>
            <a:ext cx="548640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6"/>
          <p:cNvSpPr txBox="1"/>
          <p:nvPr>
            <p:ph idx="4" type="body"/>
          </p:nvPr>
        </p:nvSpPr>
        <p:spPr>
          <a:xfrm>
            <a:off x="6172200" y="2505074"/>
            <a:ext cx="5486400" cy="3743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6"/>
          <p:cNvSpPr/>
          <p:nvPr/>
        </p:nvSpPr>
        <p:spPr>
          <a:xfrm>
            <a:off x="11295856" y="6380308"/>
            <a:ext cx="362744" cy="47769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26"/>
          <p:cNvSpPr txBox="1"/>
          <p:nvPr/>
        </p:nvSpPr>
        <p:spPr>
          <a:xfrm>
            <a:off x="11311334" y="6474609"/>
            <a:ext cx="331788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ID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  <a:endParaRPr b="1"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8" name="Google Shape;48;p26"/>
          <p:cNvSpPr txBox="1"/>
          <p:nvPr/>
        </p:nvSpPr>
        <p:spPr>
          <a:xfrm>
            <a:off x="9863568" y="6489998"/>
            <a:ext cx="1241788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-ID" sz="800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Place Your Footer Here</a:t>
            </a:r>
            <a:endParaRPr/>
          </a:p>
        </p:txBody>
      </p:sp>
      <p:pic>
        <p:nvPicPr>
          <p:cNvPr id="49" name="Google Shape;49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64356" y="6465116"/>
            <a:ext cx="649478" cy="17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7"/>
          <p:cNvSpPr/>
          <p:nvPr/>
        </p:nvSpPr>
        <p:spPr>
          <a:xfrm>
            <a:off x="11295856" y="6380308"/>
            <a:ext cx="362744" cy="47769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27"/>
          <p:cNvSpPr txBox="1"/>
          <p:nvPr/>
        </p:nvSpPr>
        <p:spPr>
          <a:xfrm>
            <a:off x="11311334" y="6474609"/>
            <a:ext cx="331788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ID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  <a:endParaRPr b="1"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3" name="Google Shape;53;p27"/>
          <p:cNvSpPr txBox="1"/>
          <p:nvPr/>
        </p:nvSpPr>
        <p:spPr>
          <a:xfrm>
            <a:off x="9863568" y="6489998"/>
            <a:ext cx="1241788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-ID" sz="800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Place Your Footer Here</a:t>
            </a:r>
            <a:endParaRPr/>
          </a:p>
        </p:txBody>
      </p:sp>
      <p:pic>
        <p:nvPicPr>
          <p:cNvPr id="54" name="Google Shape;54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64356" y="6465116"/>
            <a:ext cx="649478" cy="17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Quattrocento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8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8" name="Google Shape;58;p28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28"/>
          <p:cNvSpPr/>
          <p:nvPr/>
        </p:nvSpPr>
        <p:spPr>
          <a:xfrm>
            <a:off x="11295856" y="6380308"/>
            <a:ext cx="362744" cy="47769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28"/>
          <p:cNvSpPr txBox="1"/>
          <p:nvPr/>
        </p:nvSpPr>
        <p:spPr>
          <a:xfrm>
            <a:off x="11311334" y="6474609"/>
            <a:ext cx="331788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ID" sz="10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  <a:endParaRPr b="1" sz="10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1" name="Google Shape;61;p28"/>
          <p:cNvSpPr txBox="1"/>
          <p:nvPr/>
        </p:nvSpPr>
        <p:spPr>
          <a:xfrm>
            <a:off x="9863568" y="6489998"/>
            <a:ext cx="1241788" cy="1231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-ID" sz="800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Place Your Footer Here</a:t>
            </a:r>
            <a:endParaRPr/>
          </a:p>
        </p:txBody>
      </p:sp>
      <p:pic>
        <p:nvPicPr>
          <p:cNvPr id="62" name="Google Shape;62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64356" y="6465116"/>
            <a:ext cx="649478" cy="17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/>
          <p:nvPr>
            <p:ph type="title"/>
          </p:nvPr>
        </p:nvSpPr>
        <p:spPr>
          <a:xfrm>
            <a:off x="533400" y="406400"/>
            <a:ext cx="11125200" cy="8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attrocento Sans"/>
              <a:buNone/>
              <a:defRPr b="1" i="0" sz="4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5"/>
          <p:cNvSpPr txBox="1"/>
          <p:nvPr>
            <p:ph idx="1" type="body"/>
          </p:nvPr>
        </p:nvSpPr>
        <p:spPr>
          <a:xfrm>
            <a:off x="533400" y="1524000"/>
            <a:ext cx="11125200" cy="4652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36">
          <p15:clr>
            <a:srgbClr val="F26B43"/>
          </p15:clr>
        </p15:guide>
        <p15:guide id="2" pos="7344">
          <p15:clr>
            <a:srgbClr val="F26B43"/>
          </p15:clr>
        </p15:guide>
        <p15:guide id="3" orient="horz" pos="3936">
          <p15:clr>
            <a:srgbClr val="F26B43"/>
          </p15:clr>
        </p15:guide>
        <p15:guide id="4" orient="horz" pos="960">
          <p15:clr>
            <a:srgbClr val="F26B43"/>
          </p15:clr>
        </p15:guide>
        <p15:guide id="5" orient="horz" pos="8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"/>
          <p:cNvPicPr preferRelativeResize="0"/>
          <p:nvPr/>
        </p:nvPicPr>
        <p:blipFill rotWithShape="1">
          <a:blip r:embed="rId3">
            <a:alphaModFix/>
          </a:blip>
          <a:srcRect b="20964" l="0" r="21726" t="12941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"/>
          <p:cNvSpPr/>
          <p:nvPr/>
        </p:nvSpPr>
        <p:spPr>
          <a:xfrm>
            <a:off x="4733365" y="0"/>
            <a:ext cx="7458634" cy="6858000"/>
          </a:xfrm>
          <a:prstGeom prst="rect">
            <a:avLst/>
          </a:prstGeom>
          <a:solidFill>
            <a:schemeClr val="accent4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"/>
          <p:cNvSpPr/>
          <p:nvPr/>
        </p:nvSpPr>
        <p:spPr>
          <a:xfrm>
            <a:off x="0" y="0"/>
            <a:ext cx="533400" cy="6858000"/>
          </a:xfrm>
          <a:prstGeom prst="rect">
            <a:avLst/>
          </a:prstGeom>
          <a:solidFill>
            <a:schemeClr val="lt1">
              <a:alpha val="84705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/>
          <p:nvPr/>
        </p:nvSpPr>
        <p:spPr>
          <a:xfrm>
            <a:off x="533400" y="0"/>
            <a:ext cx="5225374" cy="4711757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0" rotWithShape="0" algn="tl" dir="27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4" name="Google Shape;94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45849" y="1852395"/>
            <a:ext cx="3800476" cy="1011588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"/>
          <p:cNvSpPr txBox="1"/>
          <p:nvPr/>
        </p:nvSpPr>
        <p:spPr>
          <a:xfrm>
            <a:off x="1665375" y="3487575"/>
            <a:ext cx="2831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Unraveling Trends and Insights</a:t>
            </a:r>
            <a:endParaRPr/>
          </a:p>
        </p:txBody>
      </p:sp>
      <p:sp>
        <p:nvSpPr>
          <p:cNvPr id="96" name="Google Shape;96;p1"/>
          <p:cNvSpPr/>
          <p:nvPr/>
        </p:nvSpPr>
        <p:spPr>
          <a:xfrm>
            <a:off x="533400" y="4711758"/>
            <a:ext cx="5225374" cy="2146242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635000" rotWithShape="0" algn="tl" dir="2700000" dist="381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7" name="Google Shape;97;p1"/>
          <p:cNvCxnSpPr/>
          <p:nvPr/>
        </p:nvCxnSpPr>
        <p:spPr>
          <a:xfrm>
            <a:off x="3980935" y="5915752"/>
            <a:ext cx="4119000" cy="0"/>
          </a:xfrm>
          <a:prstGeom prst="straightConnector1">
            <a:avLst/>
          </a:prstGeom>
          <a:noFill/>
          <a:ln cap="rnd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</p:cxnSp>
      <p:pic>
        <p:nvPicPr>
          <p:cNvPr id="98" name="Google Shape;98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77287" y="4711757"/>
            <a:ext cx="1396199" cy="1396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9" name="Google Shape;99;p1"/>
          <p:cNvCxnSpPr/>
          <p:nvPr/>
        </p:nvCxnSpPr>
        <p:spPr>
          <a:xfrm>
            <a:off x="0" y="5915752"/>
            <a:ext cx="1948800" cy="10800"/>
          </a:xfrm>
          <a:prstGeom prst="straightConnector1">
            <a:avLst/>
          </a:prstGeom>
          <a:noFill/>
          <a:ln cap="rnd" cmpd="sng" w="9525">
            <a:solidFill>
              <a:schemeClr val="accent4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00" name="Google Shape;100;p1"/>
          <p:cNvCxnSpPr/>
          <p:nvPr/>
        </p:nvCxnSpPr>
        <p:spPr>
          <a:xfrm>
            <a:off x="9673486" y="5915752"/>
            <a:ext cx="2518514" cy="0"/>
          </a:xfrm>
          <a:prstGeom prst="straightConnector1">
            <a:avLst/>
          </a:prstGeom>
          <a:noFill/>
          <a:ln cap="rnd" cmpd="sng" w="95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101" name="Google Shape;101;p1"/>
          <p:cNvSpPr txBox="1"/>
          <p:nvPr/>
        </p:nvSpPr>
        <p:spPr>
          <a:xfrm>
            <a:off x="2106675" y="5696000"/>
            <a:ext cx="19488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D">
                <a:latin typeface="Quattrocento Sans"/>
                <a:ea typeface="Quattrocento Sans"/>
                <a:cs typeface="Quattrocento Sans"/>
                <a:sym typeface="Quattrocento Sans"/>
              </a:rPr>
              <a:t>by Shirley Nakalema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5bb3b1679f_0_47"/>
          <p:cNvSpPr/>
          <p:nvPr/>
        </p:nvSpPr>
        <p:spPr>
          <a:xfrm>
            <a:off x="0" y="0"/>
            <a:ext cx="12192000" cy="12195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  <a:effectLst>
            <a:outerShdw blurRad="5080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g25bb3b1679f_0_47"/>
          <p:cNvSpPr txBox="1"/>
          <p:nvPr>
            <p:ph type="title"/>
          </p:nvPr>
        </p:nvSpPr>
        <p:spPr>
          <a:xfrm>
            <a:off x="1447800" y="235101"/>
            <a:ext cx="9296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attrocento Sans"/>
              <a:buNone/>
            </a:pPr>
            <a:r>
              <a:rPr lang="en-ID">
                <a:solidFill>
                  <a:schemeClr val="lt1"/>
                </a:solidFill>
              </a:rPr>
              <a:t>Conclusion</a:t>
            </a:r>
            <a:endParaRPr/>
          </a:p>
        </p:txBody>
      </p:sp>
      <p:sp>
        <p:nvSpPr>
          <p:cNvPr id="213" name="Google Shape;213;g25bb3b1679f_0_47"/>
          <p:cNvSpPr/>
          <p:nvPr/>
        </p:nvSpPr>
        <p:spPr>
          <a:xfrm>
            <a:off x="5674242" y="780661"/>
            <a:ext cx="843600" cy="843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g25bb3b1679f_0_47"/>
          <p:cNvSpPr/>
          <p:nvPr/>
        </p:nvSpPr>
        <p:spPr>
          <a:xfrm>
            <a:off x="5874327" y="980746"/>
            <a:ext cx="443906" cy="443906"/>
          </a:xfrm>
          <a:custGeom>
            <a:rect b="b" l="l" r="r" t="t"/>
            <a:pathLst>
              <a:path extrusionOk="0" h="462402" w="462402">
                <a:moveTo>
                  <a:pt x="120505" y="150022"/>
                </a:moveTo>
                <a:cubicBezTo>
                  <a:pt x="118150" y="150022"/>
                  <a:pt x="118150" y="152382"/>
                  <a:pt x="118150" y="154741"/>
                </a:cubicBezTo>
                <a:cubicBezTo>
                  <a:pt x="118150" y="234970"/>
                  <a:pt x="118150" y="234970"/>
                  <a:pt x="118150" y="234970"/>
                </a:cubicBezTo>
                <a:cubicBezTo>
                  <a:pt x="118150" y="237330"/>
                  <a:pt x="118150" y="237330"/>
                  <a:pt x="120505" y="239689"/>
                </a:cubicBezTo>
                <a:cubicBezTo>
                  <a:pt x="228846" y="345874"/>
                  <a:pt x="228846" y="345874"/>
                  <a:pt x="228846" y="345874"/>
                </a:cubicBezTo>
                <a:cubicBezTo>
                  <a:pt x="228846" y="348234"/>
                  <a:pt x="231201" y="348234"/>
                  <a:pt x="231201" y="348234"/>
                </a:cubicBezTo>
                <a:cubicBezTo>
                  <a:pt x="233556" y="348234"/>
                  <a:pt x="233556" y="348234"/>
                  <a:pt x="233556" y="345874"/>
                </a:cubicBezTo>
                <a:cubicBezTo>
                  <a:pt x="341896" y="239689"/>
                  <a:pt x="341896" y="239689"/>
                  <a:pt x="341896" y="239689"/>
                </a:cubicBezTo>
                <a:cubicBezTo>
                  <a:pt x="344251" y="237330"/>
                  <a:pt x="344251" y="237330"/>
                  <a:pt x="344251" y="234970"/>
                </a:cubicBezTo>
                <a:cubicBezTo>
                  <a:pt x="344251" y="154741"/>
                  <a:pt x="344251" y="154741"/>
                  <a:pt x="344251" y="154741"/>
                </a:cubicBezTo>
                <a:cubicBezTo>
                  <a:pt x="344251" y="152382"/>
                  <a:pt x="344251" y="150022"/>
                  <a:pt x="341896" y="150022"/>
                </a:cubicBezTo>
                <a:cubicBezTo>
                  <a:pt x="339541" y="150022"/>
                  <a:pt x="337186" y="150022"/>
                  <a:pt x="337186" y="152382"/>
                </a:cubicBezTo>
                <a:cubicBezTo>
                  <a:pt x="231201" y="256207"/>
                  <a:pt x="231201" y="256207"/>
                  <a:pt x="231201" y="256207"/>
                </a:cubicBezTo>
                <a:cubicBezTo>
                  <a:pt x="125216" y="152382"/>
                  <a:pt x="125216" y="152382"/>
                  <a:pt x="125216" y="152382"/>
                </a:cubicBezTo>
                <a:cubicBezTo>
                  <a:pt x="125216" y="150022"/>
                  <a:pt x="122861" y="150022"/>
                  <a:pt x="120505" y="150022"/>
                </a:cubicBezTo>
                <a:close/>
                <a:moveTo>
                  <a:pt x="231201" y="0"/>
                </a:moveTo>
                <a:cubicBezTo>
                  <a:pt x="358890" y="0"/>
                  <a:pt x="462402" y="103512"/>
                  <a:pt x="462402" y="231201"/>
                </a:cubicBezTo>
                <a:cubicBezTo>
                  <a:pt x="462402" y="358890"/>
                  <a:pt x="358890" y="462402"/>
                  <a:pt x="231201" y="462402"/>
                </a:cubicBezTo>
                <a:cubicBezTo>
                  <a:pt x="103512" y="462402"/>
                  <a:pt x="0" y="358890"/>
                  <a:pt x="0" y="231201"/>
                </a:cubicBezTo>
                <a:cubicBezTo>
                  <a:pt x="0" y="103512"/>
                  <a:pt x="103512" y="0"/>
                  <a:pt x="23120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080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g25bb3b1679f_0_47"/>
          <p:cNvSpPr txBox="1"/>
          <p:nvPr/>
        </p:nvSpPr>
        <p:spPr>
          <a:xfrm>
            <a:off x="183850" y="1708075"/>
            <a:ext cx="11822400" cy="42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Quattrocento Sans"/>
              <a:buAutoNum type="arabicPeriod"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69.6% of content is movies.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Quattrocento Sans"/>
              <a:buAutoNum type="arabicPeriod"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Family-friendly to mature content ratings.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Quattrocento Sans"/>
              <a:buAutoNum type="arabicPeriod"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Younger audiences favor shorter films.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Quattrocento Sans"/>
              <a:buAutoNum type="arabicPeriod"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International Movies, Dramas, and Comedies are highly viewed worldwide.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Quattrocento Sans"/>
              <a:buAutoNum type="arabicPeriod"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United States, India, and United Kingdom boast the largest Netflix content libraries.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Quattrocento Sans"/>
              <a:buAutoNum type="arabicPeriod"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Strategic content expansion between 2015-2019.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5bb3b1679f_0_57"/>
          <p:cNvSpPr/>
          <p:nvPr/>
        </p:nvSpPr>
        <p:spPr>
          <a:xfrm>
            <a:off x="0" y="0"/>
            <a:ext cx="12192000" cy="12195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  <a:effectLst>
            <a:outerShdw blurRad="5080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g25bb3b1679f_0_57"/>
          <p:cNvSpPr txBox="1"/>
          <p:nvPr>
            <p:ph type="title"/>
          </p:nvPr>
        </p:nvSpPr>
        <p:spPr>
          <a:xfrm>
            <a:off x="1447800" y="235101"/>
            <a:ext cx="9296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attrocento Sans"/>
              <a:buNone/>
            </a:pPr>
            <a:r>
              <a:rPr lang="en-ID">
                <a:solidFill>
                  <a:schemeClr val="lt1"/>
                </a:solidFill>
              </a:rPr>
              <a:t>Recommendations</a:t>
            </a:r>
            <a:endParaRPr/>
          </a:p>
        </p:txBody>
      </p:sp>
      <p:sp>
        <p:nvSpPr>
          <p:cNvPr id="223" name="Google Shape;223;g25bb3b1679f_0_57"/>
          <p:cNvSpPr/>
          <p:nvPr/>
        </p:nvSpPr>
        <p:spPr>
          <a:xfrm>
            <a:off x="5674242" y="780661"/>
            <a:ext cx="843600" cy="843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g25bb3b1679f_0_57"/>
          <p:cNvSpPr/>
          <p:nvPr/>
        </p:nvSpPr>
        <p:spPr>
          <a:xfrm>
            <a:off x="5874327" y="980746"/>
            <a:ext cx="443906" cy="443906"/>
          </a:xfrm>
          <a:custGeom>
            <a:rect b="b" l="l" r="r" t="t"/>
            <a:pathLst>
              <a:path extrusionOk="0" h="462402" w="462402">
                <a:moveTo>
                  <a:pt x="120505" y="150022"/>
                </a:moveTo>
                <a:cubicBezTo>
                  <a:pt x="118150" y="150022"/>
                  <a:pt x="118150" y="152382"/>
                  <a:pt x="118150" y="154741"/>
                </a:cubicBezTo>
                <a:cubicBezTo>
                  <a:pt x="118150" y="234970"/>
                  <a:pt x="118150" y="234970"/>
                  <a:pt x="118150" y="234970"/>
                </a:cubicBezTo>
                <a:cubicBezTo>
                  <a:pt x="118150" y="237330"/>
                  <a:pt x="118150" y="237330"/>
                  <a:pt x="120505" y="239689"/>
                </a:cubicBezTo>
                <a:cubicBezTo>
                  <a:pt x="228846" y="345874"/>
                  <a:pt x="228846" y="345874"/>
                  <a:pt x="228846" y="345874"/>
                </a:cubicBezTo>
                <a:cubicBezTo>
                  <a:pt x="228846" y="348234"/>
                  <a:pt x="231201" y="348234"/>
                  <a:pt x="231201" y="348234"/>
                </a:cubicBezTo>
                <a:cubicBezTo>
                  <a:pt x="233556" y="348234"/>
                  <a:pt x="233556" y="348234"/>
                  <a:pt x="233556" y="345874"/>
                </a:cubicBezTo>
                <a:cubicBezTo>
                  <a:pt x="341896" y="239689"/>
                  <a:pt x="341896" y="239689"/>
                  <a:pt x="341896" y="239689"/>
                </a:cubicBezTo>
                <a:cubicBezTo>
                  <a:pt x="344251" y="237330"/>
                  <a:pt x="344251" y="237330"/>
                  <a:pt x="344251" y="234970"/>
                </a:cubicBezTo>
                <a:cubicBezTo>
                  <a:pt x="344251" y="154741"/>
                  <a:pt x="344251" y="154741"/>
                  <a:pt x="344251" y="154741"/>
                </a:cubicBezTo>
                <a:cubicBezTo>
                  <a:pt x="344251" y="152382"/>
                  <a:pt x="344251" y="150022"/>
                  <a:pt x="341896" y="150022"/>
                </a:cubicBezTo>
                <a:cubicBezTo>
                  <a:pt x="339541" y="150022"/>
                  <a:pt x="337186" y="150022"/>
                  <a:pt x="337186" y="152382"/>
                </a:cubicBezTo>
                <a:cubicBezTo>
                  <a:pt x="231201" y="256207"/>
                  <a:pt x="231201" y="256207"/>
                  <a:pt x="231201" y="256207"/>
                </a:cubicBezTo>
                <a:cubicBezTo>
                  <a:pt x="125216" y="152382"/>
                  <a:pt x="125216" y="152382"/>
                  <a:pt x="125216" y="152382"/>
                </a:cubicBezTo>
                <a:cubicBezTo>
                  <a:pt x="125216" y="150022"/>
                  <a:pt x="122861" y="150022"/>
                  <a:pt x="120505" y="150022"/>
                </a:cubicBezTo>
                <a:close/>
                <a:moveTo>
                  <a:pt x="231201" y="0"/>
                </a:moveTo>
                <a:cubicBezTo>
                  <a:pt x="358890" y="0"/>
                  <a:pt x="462402" y="103512"/>
                  <a:pt x="462402" y="231201"/>
                </a:cubicBezTo>
                <a:cubicBezTo>
                  <a:pt x="462402" y="358890"/>
                  <a:pt x="358890" y="462402"/>
                  <a:pt x="231201" y="462402"/>
                </a:cubicBezTo>
                <a:cubicBezTo>
                  <a:pt x="103512" y="462402"/>
                  <a:pt x="0" y="358890"/>
                  <a:pt x="0" y="231201"/>
                </a:cubicBezTo>
                <a:cubicBezTo>
                  <a:pt x="0" y="103512"/>
                  <a:pt x="103512" y="0"/>
                  <a:pt x="23120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080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g25bb3b1679f_0_57"/>
          <p:cNvSpPr txBox="1"/>
          <p:nvPr/>
        </p:nvSpPr>
        <p:spPr>
          <a:xfrm>
            <a:off x="110325" y="1789575"/>
            <a:ext cx="11325900" cy="43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Quattrocento Sans"/>
              <a:buAutoNum type="arabicPeriod"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Continue to prioritize movies content.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Quattrocento Sans"/>
              <a:buAutoNum type="arabicPeriod"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Customize movie durations by age groups.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Quattrocento Sans"/>
              <a:buAutoNum type="arabicPeriod"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Focus on Popular Movie Types.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Quattrocento Sans"/>
              <a:buAutoNum type="arabicPeriod"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Ensure content balance for all audiences.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Quattrocento Sans"/>
              <a:buAutoNum type="arabicPeriod"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Invest in original content aligned with viewer preferences.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14"/>
          <p:cNvPicPr preferRelativeResize="0"/>
          <p:nvPr/>
        </p:nvPicPr>
        <p:blipFill rotWithShape="1">
          <a:blip r:embed="rId3">
            <a:alphaModFix/>
          </a:blip>
          <a:srcRect b="0" l="0" r="0" t="15753"/>
          <a:stretch/>
        </p:blipFill>
        <p:spPr>
          <a:xfrm>
            <a:off x="533400" y="0"/>
            <a:ext cx="11125200" cy="62484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14"/>
          <p:cNvSpPr/>
          <p:nvPr/>
        </p:nvSpPr>
        <p:spPr>
          <a:xfrm>
            <a:off x="533400" y="0"/>
            <a:ext cx="11125200" cy="6248400"/>
          </a:xfrm>
          <a:custGeom>
            <a:rect b="b" l="l" r="r" t="t"/>
            <a:pathLst>
              <a:path extrusionOk="0" h="6248400" w="11125200">
                <a:moveTo>
                  <a:pt x="5562599" y="0"/>
                </a:moveTo>
                <a:lnTo>
                  <a:pt x="11125200" y="0"/>
                </a:lnTo>
                <a:lnTo>
                  <a:pt x="11125200" y="6248400"/>
                </a:lnTo>
                <a:lnTo>
                  <a:pt x="0" y="6248400"/>
                </a:lnTo>
                <a:lnTo>
                  <a:pt x="0" y="5741581"/>
                </a:lnTo>
                <a:lnTo>
                  <a:pt x="5562599" y="5741581"/>
                </a:lnTo>
                <a:close/>
              </a:path>
            </a:pathLst>
          </a:custGeom>
          <a:gradFill>
            <a:gsLst>
              <a:gs pos="0">
                <a:srgbClr val="3F3F3F">
                  <a:alpha val="54901"/>
                </a:srgbClr>
              </a:gs>
              <a:gs pos="100000">
                <a:srgbClr val="0C0C0C"/>
              </a:gs>
            </a:gsLst>
            <a:lin ang="189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14"/>
          <p:cNvSpPr/>
          <p:nvPr/>
        </p:nvSpPr>
        <p:spPr>
          <a:xfrm>
            <a:off x="0" y="0"/>
            <a:ext cx="6095999" cy="5741581"/>
          </a:xfrm>
          <a:prstGeom prst="rect">
            <a:avLst/>
          </a:prstGeom>
          <a:solidFill>
            <a:schemeClr val="accent1">
              <a:alpha val="7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14"/>
          <p:cNvSpPr txBox="1"/>
          <p:nvPr/>
        </p:nvSpPr>
        <p:spPr>
          <a:xfrm>
            <a:off x="1179796" y="1541195"/>
            <a:ext cx="3736406" cy="26591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Quattrocento Sans"/>
              <a:buNone/>
            </a:pPr>
            <a:r>
              <a:rPr b="1" lang="en-ID" sz="96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Thank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Quattrocento Sans"/>
              <a:buNone/>
            </a:pPr>
            <a:r>
              <a:rPr b="1" lang="en-ID" sz="96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You</a:t>
            </a:r>
            <a:endParaRPr/>
          </a:p>
        </p:txBody>
      </p:sp>
      <p:cxnSp>
        <p:nvCxnSpPr>
          <p:cNvPr id="235" name="Google Shape;235;p14"/>
          <p:cNvCxnSpPr/>
          <p:nvPr/>
        </p:nvCxnSpPr>
        <p:spPr>
          <a:xfrm>
            <a:off x="2982686" y="5093763"/>
            <a:ext cx="6366600" cy="0"/>
          </a:xfrm>
          <a:prstGeom prst="straightConnector1">
            <a:avLst/>
          </a:prstGeom>
          <a:noFill/>
          <a:ln cap="rnd" cmpd="sng" w="9525">
            <a:solidFill>
              <a:schemeClr val="lt2"/>
            </a:solidFill>
            <a:prstDash val="dash"/>
            <a:round/>
            <a:headEnd len="sm" w="sm" type="none"/>
            <a:tailEnd len="sm" w="sm" type="none"/>
          </a:ln>
        </p:spPr>
      </p:cxnSp>
      <p:pic>
        <p:nvPicPr>
          <p:cNvPr id="236" name="Google Shape;236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83204" y="4950482"/>
            <a:ext cx="1076597" cy="286562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14"/>
          <p:cNvSpPr txBox="1"/>
          <p:nvPr/>
        </p:nvSpPr>
        <p:spPr>
          <a:xfrm>
            <a:off x="762000" y="4773425"/>
            <a:ext cx="24492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Any Questions?</a:t>
            </a:r>
            <a:endParaRPr b="1"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6"/>
          <p:cNvSpPr txBox="1"/>
          <p:nvPr>
            <p:ph type="title"/>
          </p:nvPr>
        </p:nvSpPr>
        <p:spPr>
          <a:xfrm>
            <a:off x="1833275" y="1241775"/>
            <a:ext cx="32418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400"/>
              <a:buFont typeface="Quattrocento Sans"/>
              <a:buNone/>
            </a:pPr>
            <a:r>
              <a:rPr lang="en-ID" sz="5400">
                <a:solidFill>
                  <a:schemeClr val="accent4"/>
                </a:solidFill>
              </a:rPr>
              <a:t>Objectives</a:t>
            </a:r>
            <a:endParaRPr/>
          </a:p>
        </p:txBody>
      </p:sp>
      <p:sp>
        <p:nvSpPr>
          <p:cNvPr id="108" name="Google Shape;108;p6"/>
          <p:cNvSpPr/>
          <p:nvPr/>
        </p:nvSpPr>
        <p:spPr>
          <a:xfrm flipH="1" rot="10800000">
            <a:off x="5608525" y="-12150"/>
            <a:ext cx="6050100" cy="6051000"/>
          </a:xfrm>
          <a:prstGeom prst="round2SameRect">
            <a:avLst>
              <a:gd fmla="val 31" name="adj1"/>
              <a:gd fmla="val 0" name="adj2"/>
            </a:avLst>
          </a:prstGeom>
          <a:gradFill>
            <a:gsLst>
              <a:gs pos="0">
                <a:srgbClr val="3F3F3F">
                  <a:alpha val="54901"/>
                </a:srgbClr>
              </a:gs>
              <a:gs pos="100000">
                <a:srgbClr val="0C0C0C"/>
              </a:gs>
            </a:gsLst>
            <a:lin ang="189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6"/>
          <p:cNvSpPr/>
          <p:nvPr/>
        </p:nvSpPr>
        <p:spPr>
          <a:xfrm>
            <a:off x="0" y="4459650"/>
            <a:ext cx="5608500" cy="15792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  <a:effectLst>
            <a:outerShdw blurRad="508000" rotWithShape="0" algn="tl" dir="2700000" dist="38100">
              <a:srgbClr val="000000">
                <a:alpha val="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0" name="Google Shape;11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5119" y="819150"/>
            <a:ext cx="865094" cy="157905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" name="Google Shape;111;p6"/>
          <p:cNvGrpSpPr/>
          <p:nvPr/>
        </p:nvGrpSpPr>
        <p:grpSpPr>
          <a:xfrm>
            <a:off x="431670" y="4614738"/>
            <a:ext cx="789228" cy="763768"/>
            <a:chOff x="909919" y="3586400"/>
            <a:chExt cx="669291" cy="647700"/>
          </a:xfrm>
        </p:grpSpPr>
        <p:sp>
          <p:nvSpPr>
            <p:cNvPr id="112" name="Google Shape;112;p6"/>
            <p:cNvSpPr/>
            <p:nvPr/>
          </p:nvSpPr>
          <p:spPr>
            <a:xfrm>
              <a:off x="909919" y="3586400"/>
              <a:ext cx="669291" cy="468811"/>
            </a:xfrm>
            <a:custGeom>
              <a:rect b="b" l="l" r="r" t="t"/>
              <a:pathLst>
                <a:path extrusionOk="0" h="64" w="92">
                  <a:moveTo>
                    <a:pt x="32" y="64"/>
                  </a:moveTo>
                  <a:cubicBezTo>
                    <a:pt x="6" y="64"/>
                    <a:pt x="6" y="64"/>
                    <a:pt x="6" y="64"/>
                  </a:cubicBezTo>
                  <a:cubicBezTo>
                    <a:pt x="3" y="64"/>
                    <a:pt x="0" y="61"/>
                    <a:pt x="0" y="5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cubicBezTo>
                    <a:pt x="92" y="58"/>
                    <a:pt x="92" y="58"/>
                    <a:pt x="92" y="58"/>
                  </a:cubicBezTo>
                  <a:cubicBezTo>
                    <a:pt x="92" y="61"/>
                    <a:pt x="89" y="64"/>
                    <a:pt x="86" y="64"/>
                  </a:cubicBezTo>
                  <a:cubicBezTo>
                    <a:pt x="80" y="64"/>
                    <a:pt x="80" y="64"/>
                    <a:pt x="80" y="64"/>
                  </a:cubicBez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6"/>
            <p:cNvSpPr/>
            <p:nvPr/>
          </p:nvSpPr>
          <p:spPr>
            <a:xfrm>
              <a:off x="968519" y="3645002"/>
              <a:ext cx="555171" cy="351609"/>
            </a:xfrm>
            <a:custGeom>
              <a:rect b="b" l="l" r="r" t="t"/>
              <a:pathLst>
                <a:path extrusionOk="0" h="114" w="180">
                  <a:moveTo>
                    <a:pt x="56" y="114"/>
                  </a:moveTo>
                  <a:lnTo>
                    <a:pt x="0" y="114"/>
                  </a:lnTo>
                  <a:lnTo>
                    <a:pt x="0" y="0"/>
                  </a:lnTo>
                  <a:lnTo>
                    <a:pt x="180" y="0"/>
                  </a:lnTo>
                  <a:lnTo>
                    <a:pt x="180" y="114"/>
                  </a:lnTo>
                  <a:lnTo>
                    <a:pt x="170" y="114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1230685" y="3938009"/>
              <a:ext cx="175805" cy="296091"/>
            </a:xfrm>
            <a:prstGeom prst="rect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6"/>
            <p:cNvSpPr/>
            <p:nvPr/>
          </p:nvSpPr>
          <p:spPr>
            <a:xfrm>
              <a:off x="1273865" y="3984274"/>
              <a:ext cx="30843" cy="2776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1332465" y="3984274"/>
              <a:ext cx="27760" cy="2776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1273865" y="4042874"/>
              <a:ext cx="30843" cy="2776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6"/>
            <p:cNvSpPr/>
            <p:nvPr/>
          </p:nvSpPr>
          <p:spPr>
            <a:xfrm>
              <a:off x="1332465" y="4042874"/>
              <a:ext cx="27760" cy="2776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1273865" y="4101477"/>
              <a:ext cx="30843" cy="2776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1332465" y="4101477"/>
              <a:ext cx="27760" cy="2776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1224516" y="3740614"/>
              <a:ext cx="194311" cy="37011"/>
            </a:xfrm>
            <a:custGeom>
              <a:rect b="b" l="l" r="r" t="t"/>
              <a:pathLst>
                <a:path extrusionOk="0" h="5" w="27">
                  <a:moveTo>
                    <a:pt x="27" y="5"/>
                  </a:moveTo>
                  <a:cubicBezTo>
                    <a:pt x="19" y="0"/>
                    <a:pt x="9" y="0"/>
                    <a:pt x="0" y="4"/>
                  </a:cubicBez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1252274" y="3799217"/>
              <a:ext cx="132625" cy="27760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3" y="0"/>
                    <a:pt x="6" y="0"/>
                    <a:pt x="0" y="3"/>
                  </a:cubicBez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1280033" y="3863986"/>
              <a:ext cx="74023" cy="9254"/>
            </a:xfrm>
            <a:custGeom>
              <a:rect b="b" l="l" r="r" t="t"/>
              <a:pathLst>
                <a:path extrusionOk="0" h="1" w="10">
                  <a:moveTo>
                    <a:pt x="10" y="1"/>
                  </a:moveTo>
                  <a:cubicBezTo>
                    <a:pt x="7" y="0"/>
                    <a:pt x="3" y="0"/>
                    <a:pt x="0" y="1"/>
                  </a:cubicBez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24" name="Google Shape;124;p6"/>
          <p:cNvCxnSpPr/>
          <p:nvPr/>
        </p:nvCxnSpPr>
        <p:spPr>
          <a:xfrm>
            <a:off x="6151150" y="355475"/>
            <a:ext cx="45000" cy="4817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5" name="Google Shape;125;p6"/>
          <p:cNvSpPr/>
          <p:nvPr/>
        </p:nvSpPr>
        <p:spPr>
          <a:xfrm rot="-5400000">
            <a:off x="5929101" y="819153"/>
            <a:ext cx="462402" cy="462402"/>
          </a:xfrm>
          <a:custGeom>
            <a:rect b="b" l="l" r="r" t="t"/>
            <a:pathLst>
              <a:path extrusionOk="0" h="462402" w="462402">
                <a:moveTo>
                  <a:pt x="120505" y="150022"/>
                </a:moveTo>
                <a:cubicBezTo>
                  <a:pt x="118150" y="150022"/>
                  <a:pt x="118150" y="152382"/>
                  <a:pt x="118150" y="154741"/>
                </a:cubicBezTo>
                <a:cubicBezTo>
                  <a:pt x="118150" y="234970"/>
                  <a:pt x="118150" y="234970"/>
                  <a:pt x="118150" y="234970"/>
                </a:cubicBezTo>
                <a:cubicBezTo>
                  <a:pt x="118150" y="237330"/>
                  <a:pt x="118150" y="237330"/>
                  <a:pt x="120505" y="239689"/>
                </a:cubicBezTo>
                <a:cubicBezTo>
                  <a:pt x="228846" y="345874"/>
                  <a:pt x="228846" y="345874"/>
                  <a:pt x="228846" y="345874"/>
                </a:cubicBezTo>
                <a:cubicBezTo>
                  <a:pt x="228846" y="348234"/>
                  <a:pt x="231201" y="348234"/>
                  <a:pt x="231201" y="348234"/>
                </a:cubicBezTo>
                <a:cubicBezTo>
                  <a:pt x="233556" y="348234"/>
                  <a:pt x="233556" y="348234"/>
                  <a:pt x="233556" y="345874"/>
                </a:cubicBezTo>
                <a:cubicBezTo>
                  <a:pt x="341896" y="239689"/>
                  <a:pt x="341896" y="239689"/>
                  <a:pt x="341896" y="239689"/>
                </a:cubicBezTo>
                <a:cubicBezTo>
                  <a:pt x="344251" y="237330"/>
                  <a:pt x="344251" y="237330"/>
                  <a:pt x="344251" y="234970"/>
                </a:cubicBezTo>
                <a:cubicBezTo>
                  <a:pt x="344251" y="154741"/>
                  <a:pt x="344251" y="154741"/>
                  <a:pt x="344251" y="154741"/>
                </a:cubicBezTo>
                <a:cubicBezTo>
                  <a:pt x="344251" y="152382"/>
                  <a:pt x="344251" y="150022"/>
                  <a:pt x="341896" y="150022"/>
                </a:cubicBezTo>
                <a:cubicBezTo>
                  <a:pt x="339541" y="150022"/>
                  <a:pt x="337186" y="150022"/>
                  <a:pt x="337186" y="152382"/>
                </a:cubicBezTo>
                <a:cubicBezTo>
                  <a:pt x="231201" y="256207"/>
                  <a:pt x="231201" y="256207"/>
                  <a:pt x="231201" y="256207"/>
                </a:cubicBezTo>
                <a:cubicBezTo>
                  <a:pt x="125216" y="152382"/>
                  <a:pt x="125216" y="152382"/>
                  <a:pt x="125216" y="152382"/>
                </a:cubicBezTo>
                <a:cubicBezTo>
                  <a:pt x="125216" y="150022"/>
                  <a:pt x="122861" y="150022"/>
                  <a:pt x="120505" y="150022"/>
                </a:cubicBezTo>
                <a:close/>
                <a:moveTo>
                  <a:pt x="231201" y="0"/>
                </a:moveTo>
                <a:cubicBezTo>
                  <a:pt x="358890" y="0"/>
                  <a:pt x="462402" y="103512"/>
                  <a:pt x="462402" y="231201"/>
                </a:cubicBezTo>
                <a:cubicBezTo>
                  <a:pt x="462402" y="358890"/>
                  <a:pt x="358890" y="462402"/>
                  <a:pt x="231201" y="462402"/>
                </a:cubicBezTo>
                <a:cubicBezTo>
                  <a:pt x="103512" y="462402"/>
                  <a:pt x="0" y="358890"/>
                  <a:pt x="0" y="231201"/>
                </a:cubicBezTo>
                <a:cubicBezTo>
                  <a:pt x="0" y="103512"/>
                  <a:pt x="103512" y="0"/>
                  <a:pt x="23120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6"/>
          <p:cNvSpPr/>
          <p:nvPr/>
        </p:nvSpPr>
        <p:spPr>
          <a:xfrm>
            <a:off x="6471900" y="650700"/>
            <a:ext cx="4945800" cy="11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Explore and gain insights into the Netflix content library.</a:t>
            </a:r>
            <a:endParaRPr b="1"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7" name="Google Shape;127;p6"/>
          <p:cNvSpPr/>
          <p:nvPr/>
        </p:nvSpPr>
        <p:spPr>
          <a:xfrm>
            <a:off x="6471900" y="2354550"/>
            <a:ext cx="4945800" cy="11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Understand the distribution of movies and TV shows.</a:t>
            </a:r>
            <a:endParaRPr b="1"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8" name="Google Shape;128;p6"/>
          <p:cNvSpPr/>
          <p:nvPr/>
        </p:nvSpPr>
        <p:spPr>
          <a:xfrm>
            <a:off x="6471900" y="4001700"/>
            <a:ext cx="4945800" cy="11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Identify patterns in content availability across different countries and years.</a:t>
            </a:r>
            <a:endParaRPr b="1"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9" name="Google Shape;129;p6"/>
          <p:cNvSpPr/>
          <p:nvPr/>
        </p:nvSpPr>
        <p:spPr>
          <a:xfrm rot="-5400000">
            <a:off x="5929101" y="4152353"/>
            <a:ext cx="462402" cy="462402"/>
          </a:xfrm>
          <a:custGeom>
            <a:rect b="b" l="l" r="r" t="t"/>
            <a:pathLst>
              <a:path extrusionOk="0" h="462402" w="462402">
                <a:moveTo>
                  <a:pt x="120505" y="150022"/>
                </a:moveTo>
                <a:cubicBezTo>
                  <a:pt x="118150" y="150022"/>
                  <a:pt x="118150" y="152382"/>
                  <a:pt x="118150" y="154741"/>
                </a:cubicBezTo>
                <a:cubicBezTo>
                  <a:pt x="118150" y="234970"/>
                  <a:pt x="118150" y="234970"/>
                  <a:pt x="118150" y="234970"/>
                </a:cubicBezTo>
                <a:cubicBezTo>
                  <a:pt x="118150" y="237330"/>
                  <a:pt x="118150" y="237330"/>
                  <a:pt x="120505" y="239689"/>
                </a:cubicBezTo>
                <a:cubicBezTo>
                  <a:pt x="228846" y="345874"/>
                  <a:pt x="228846" y="345874"/>
                  <a:pt x="228846" y="345874"/>
                </a:cubicBezTo>
                <a:cubicBezTo>
                  <a:pt x="228846" y="348234"/>
                  <a:pt x="231201" y="348234"/>
                  <a:pt x="231201" y="348234"/>
                </a:cubicBezTo>
                <a:cubicBezTo>
                  <a:pt x="233556" y="348234"/>
                  <a:pt x="233556" y="348234"/>
                  <a:pt x="233556" y="345874"/>
                </a:cubicBezTo>
                <a:cubicBezTo>
                  <a:pt x="341896" y="239689"/>
                  <a:pt x="341896" y="239689"/>
                  <a:pt x="341896" y="239689"/>
                </a:cubicBezTo>
                <a:cubicBezTo>
                  <a:pt x="344251" y="237330"/>
                  <a:pt x="344251" y="237330"/>
                  <a:pt x="344251" y="234970"/>
                </a:cubicBezTo>
                <a:cubicBezTo>
                  <a:pt x="344251" y="154741"/>
                  <a:pt x="344251" y="154741"/>
                  <a:pt x="344251" y="154741"/>
                </a:cubicBezTo>
                <a:cubicBezTo>
                  <a:pt x="344251" y="152382"/>
                  <a:pt x="344251" y="150022"/>
                  <a:pt x="341896" y="150022"/>
                </a:cubicBezTo>
                <a:cubicBezTo>
                  <a:pt x="339541" y="150022"/>
                  <a:pt x="337186" y="150022"/>
                  <a:pt x="337186" y="152382"/>
                </a:cubicBezTo>
                <a:cubicBezTo>
                  <a:pt x="231201" y="256207"/>
                  <a:pt x="231201" y="256207"/>
                  <a:pt x="231201" y="256207"/>
                </a:cubicBezTo>
                <a:cubicBezTo>
                  <a:pt x="125216" y="152382"/>
                  <a:pt x="125216" y="152382"/>
                  <a:pt x="125216" y="152382"/>
                </a:cubicBezTo>
                <a:cubicBezTo>
                  <a:pt x="125216" y="150022"/>
                  <a:pt x="122861" y="150022"/>
                  <a:pt x="120505" y="150022"/>
                </a:cubicBezTo>
                <a:close/>
                <a:moveTo>
                  <a:pt x="231201" y="0"/>
                </a:moveTo>
                <a:cubicBezTo>
                  <a:pt x="358890" y="0"/>
                  <a:pt x="462402" y="103512"/>
                  <a:pt x="462402" y="231201"/>
                </a:cubicBezTo>
                <a:cubicBezTo>
                  <a:pt x="462402" y="358890"/>
                  <a:pt x="358890" y="462402"/>
                  <a:pt x="231201" y="462402"/>
                </a:cubicBezTo>
                <a:cubicBezTo>
                  <a:pt x="103512" y="462402"/>
                  <a:pt x="0" y="358890"/>
                  <a:pt x="0" y="231201"/>
                </a:cubicBezTo>
                <a:cubicBezTo>
                  <a:pt x="0" y="103512"/>
                  <a:pt x="103512" y="0"/>
                  <a:pt x="23120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6"/>
          <p:cNvSpPr/>
          <p:nvPr/>
        </p:nvSpPr>
        <p:spPr>
          <a:xfrm rot="-5400000">
            <a:off x="5929101" y="2485753"/>
            <a:ext cx="462402" cy="462402"/>
          </a:xfrm>
          <a:custGeom>
            <a:rect b="b" l="l" r="r" t="t"/>
            <a:pathLst>
              <a:path extrusionOk="0" h="462402" w="462402">
                <a:moveTo>
                  <a:pt x="120505" y="150022"/>
                </a:moveTo>
                <a:cubicBezTo>
                  <a:pt x="118150" y="150022"/>
                  <a:pt x="118150" y="152382"/>
                  <a:pt x="118150" y="154741"/>
                </a:cubicBezTo>
                <a:cubicBezTo>
                  <a:pt x="118150" y="234970"/>
                  <a:pt x="118150" y="234970"/>
                  <a:pt x="118150" y="234970"/>
                </a:cubicBezTo>
                <a:cubicBezTo>
                  <a:pt x="118150" y="237330"/>
                  <a:pt x="118150" y="237330"/>
                  <a:pt x="120505" y="239689"/>
                </a:cubicBezTo>
                <a:cubicBezTo>
                  <a:pt x="228846" y="345874"/>
                  <a:pt x="228846" y="345874"/>
                  <a:pt x="228846" y="345874"/>
                </a:cubicBezTo>
                <a:cubicBezTo>
                  <a:pt x="228846" y="348234"/>
                  <a:pt x="231201" y="348234"/>
                  <a:pt x="231201" y="348234"/>
                </a:cubicBezTo>
                <a:cubicBezTo>
                  <a:pt x="233556" y="348234"/>
                  <a:pt x="233556" y="348234"/>
                  <a:pt x="233556" y="345874"/>
                </a:cubicBezTo>
                <a:cubicBezTo>
                  <a:pt x="341896" y="239689"/>
                  <a:pt x="341896" y="239689"/>
                  <a:pt x="341896" y="239689"/>
                </a:cubicBezTo>
                <a:cubicBezTo>
                  <a:pt x="344251" y="237330"/>
                  <a:pt x="344251" y="237330"/>
                  <a:pt x="344251" y="234970"/>
                </a:cubicBezTo>
                <a:cubicBezTo>
                  <a:pt x="344251" y="154741"/>
                  <a:pt x="344251" y="154741"/>
                  <a:pt x="344251" y="154741"/>
                </a:cubicBezTo>
                <a:cubicBezTo>
                  <a:pt x="344251" y="152382"/>
                  <a:pt x="344251" y="150022"/>
                  <a:pt x="341896" y="150022"/>
                </a:cubicBezTo>
                <a:cubicBezTo>
                  <a:pt x="339541" y="150022"/>
                  <a:pt x="337186" y="150022"/>
                  <a:pt x="337186" y="152382"/>
                </a:cubicBezTo>
                <a:cubicBezTo>
                  <a:pt x="231201" y="256207"/>
                  <a:pt x="231201" y="256207"/>
                  <a:pt x="231201" y="256207"/>
                </a:cubicBezTo>
                <a:cubicBezTo>
                  <a:pt x="125216" y="152382"/>
                  <a:pt x="125216" y="152382"/>
                  <a:pt x="125216" y="152382"/>
                </a:cubicBezTo>
                <a:cubicBezTo>
                  <a:pt x="125216" y="150022"/>
                  <a:pt x="122861" y="150022"/>
                  <a:pt x="120505" y="150022"/>
                </a:cubicBezTo>
                <a:close/>
                <a:moveTo>
                  <a:pt x="231201" y="0"/>
                </a:moveTo>
                <a:cubicBezTo>
                  <a:pt x="358890" y="0"/>
                  <a:pt x="462402" y="103512"/>
                  <a:pt x="462402" y="231201"/>
                </a:cubicBezTo>
                <a:cubicBezTo>
                  <a:pt x="462402" y="358890"/>
                  <a:pt x="358890" y="462402"/>
                  <a:pt x="231201" y="462402"/>
                </a:cubicBezTo>
                <a:cubicBezTo>
                  <a:pt x="103512" y="462402"/>
                  <a:pt x="0" y="358890"/>
                  <a:pt x="0" y="231201"/>
                </a:cubicBezTo>
                <a:cubicBezTo>
                  <a:pt x="0" y="103512"/>
                  <a:pt x="103512" y="0"/>
                  <a:pt x="23120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7"/>
          <p:cNvPicPr preferRelativeResize="0"/>
          <p:nvPr/>
        </p:nvPicPr>
        <p:blipFill rotWithShape="1">
          <a:blip r:embed="rId3">
            <a:alphaModFix/>
          </a:blip>
          <a:srcRect b="24317" l="0" r="0" t="25438"/>
          <a:stretch/>
        </p:blipFill>
        <p:spPr>
          <a:xfrm>
            <a:off x="-1" y="1510553"/>
            <a:ext cx="12192002" cy="456303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7"/>
          <p:cNvSpPr txBox="1"/>
          <p:nvPr>
            <p:ph type="title"/>
          </p:nvPr>
        </p:nvSpPr>
        <p:spPr>
          <a:xfrm>
            <a:off x="533400" y="406400"/>
            <a:ext cx="11125200" cy="8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Quattrocento Sans"/>
              <a:buNone/>
            </a:pPr>
            <a:r>
              <a:rPr lang="en-ID">
                <a:solidFill>
                  <a:schemeClr val="accent4"/>
                </a:solidFill>
              </a:rPr>
              <a:t>Dataset Overview</a:t>
            </a:r>
            <a:endParaRPr/>
          </a:p>
        </p:txBody>
      </p:sp>
      <p:sp>
        <p:nvSpPr>
          <p:cNvPr id="138" name="Google Shape;138;p7"/>
          <p:cNvSpPr/>
          <p:nvPr/>
        </p:nvSpPr>
        <p:spPr>
          <a:xfrm>
            <a:off x="0" y="1510553"/>
            <a:ext cx="12192000" cy="4549500"/>
          </a:xfrm>
          <a:prstGeom prst="rect">
            <a:avLst/>
          </a:prstGeom>
          <a:solidFill>
            <a:schemeClr val="accent1">
              <a:alpha val="749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7"/>
          <p:cNvSpPr txBox="1"/>
          <p:nvPr/>
        </p:nvSpPr>
        <p:spPr>
          <a:xfrm>
            <a:off x="477350" y="1986850"/>
            <a:ext cx="3898500" cy="33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Information</a:t>
            </a:r>
            <a:r>
              <a:rPr lang="en-ID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in the dataset</a:t>
            </a: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Char char="●"/>
            </a:pPr>
            <a:r>
              <a:rPr b="1" lang="en-ID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type </a:t>
            </a:r>
            <a:endParaRPr b="1"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Char char="●"/>
            </a:pPr>
            <a:r>
              <a:rPr b="1" lang="en-ID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title</a:t>
            </a:r>
            <a:endParaRPr b="1"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Char char="●"/>
            </a:pPr>
            <a:r>
              <a:rPr b="1" lang="en-ID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country</a:t>
            </a:r>
            <a:endParaRPr b="1"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Char char="●"/>
            </a:pPr>
            <a:r>
              <a:rPr b="1" lang="en-ID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duration</a:t>
            </a:r>
            <a:endParaRPr b="1"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Char char="●"/>
            </a:pPr>
            <a:r>
              <a:rPr b="1" lang="en-ID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release year</a:t>
            </a:r>
            <a:endParaRPr b="1"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Char char="●"/>
            </a:pPr>
            <a:r>
              <a:rPr b="1" lang="en-ID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content rating</a:t>
            </a:r>
            <a:endParaRPr b="1"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"/>
          <p:cNvSpPr/>
          <p:nvPr/>
        </p:nvSpPr>
        <p:spPr>
          <a:xfrm>
            <a:off x="0" y="0"/>
            <a:ext cx="12192000" cy="12195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  <a:effectLst>
            <a:outerShdw blurRad="508000" rotWithShape="0" algn="tl" dir="2700000" dist="38100">
              <a:srgbClr val="000000">
                <a:alpha val="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8"/>
          <p:cNvSpPr txBox="1"/>
          <p:nvPr>
            <p:ph type="title"/>
          </p:nvPr>
        </p:nvSpPr>
        <p:spPr>
          <a:xfrm>
            <a:off x="1447800" y="235101"/>
            <a:ext cx="9296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attrocento Sans"/>
              <a:buNone/>
            </a:pPr>
            <a:r>
              <a:rPr lang="en-ID">
                <a:solidFill>
                  <a:schemeClr val="lt1"/>
                </a:solidFill>
              </a:rPr>
              <a:t>Netflix Content Types</a:t>
            </a:r>
            <a:endParaRPr/>
          </a:p>
        </p:txBody>
      </p:sp>
      <p:sp>
        <p:nvSpPr>
          <p:cNvPr id="147" name="Google Shape;147;p8"/>
          <p:cNvSpPr/>
          <p:nvPr/>
        </p:nvSpPr>
        <p:spPr>
          <a:xfrm>
            <a:off x="5674242" y="780661"/>
            <a:ext cx="843600" cy="843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8"/>
          <p:cNvSpPr/>
          <p:nvPr/>
        </p:nvSpPr>
        <p:spPr>
          <a:xfrm>
            <a:off x="5874327" y="980746"/>
            <a:ext cx="443906" cy="443906"/>
          </a:xfrm>
          <a:custGeom>
            <a:rect b="b" l="l" r="r" t="t"/>
            <a:pathLst>
              <a:path extrusionOk="0" h="462402" w="462402">
                <a:moveTo>
                  <a:pt x="120505" y="150022"/>
                </a:moveTo>
                <a:cubicBezTo>
                  <a:pt x="118150" y="150022"/>
                  <a:pt x="118150" y="152382"/>
                  <a:pt x="118150" y="154741"/>
                </a:cubicBezTo>
                <a:cubicBezTo>
                  <a:pt x="118150" y="234970"/>
                  <a:pt x="118150" y="234970"/>
                  <a:pt x="118150" y="234970"/>
                </a:cubicBezTo>
                <a:cubicBezTo>
                  <a:pt x="118150" y="237330"/>
                  <a:pt x="118150" y="237330"/>
                  <a:pt x="120505" y="239689"/>
                </a:cubicBezTo>
                <a:cubicBezTo>
                  <a:pt x="228846" y="345874"/>
                  <a:pt x="228846" y="345874"/>
                  <a:pt x="228846" y="345874"/>
                </a:cubicBezTo>
                <a:cubicBezTo>
                  <a:pt x="228846" y="348234"/>
                  <a:pt x="231201" y="348234"/>
                  <a:pt x="231201" y="348234"/>
                </a:cubicBezTo>
                <a:cubicBezTo>
                  <a:pt x="233556" y="348234"/>
                  <a:pt x="233556" y="348234"/>
                  <a:pt x="233556" y="345874"/>
                </a:cubicBezTo>
                <a:cubicBezTo>
                  <a:pt x="341896" y="239689"/>
                  <a:pt x="341896" y="239689"/>
                  <a:pt x="341896" y="239689"/>
                </a:cubicBezTo>
                <a:cubicBezTo>
                  <a:pt x="344251" y="237330"/>
                  <a:pt x="344251" y="237330"/>
                  <a:pt x="344251" y="234970"/>
                </a:cubicBezTo>
                <a:cubicBezTo>
                  <a:pt x="344251" y="154741"/>
                  <a:pt x="344251" y="154741"/>
                  <a:pt x="344251" y="154741"/>
                </a:cubicBezTo>
                <a:cubicBezTo>
                  <a:pt x="344251" y="152382"/>
                  <a:pt x="344251" y="150022"/>
                  <a:pt x="341896" y="150022"/>
                </a:cubicBezTo>
                <a:cubicBezTo>
                  <a:pt x="339541" y="150022"/>
                  <a:pt x="337186" y="150022"/>
                  <a:pt x="337186" y="152382"/>
                </a:cubicBezTo>
                <a:cubicBezTo>
                  <a:pt x="231201" y="256207"/>
                  <a:pt x="231201" y="256207"/>
                  <a:pt x="231201" y="256207"/>
                </a:cubicBezTo>
                <a:cubicBezTo>
                  <a:pt x="125216" y="152382"/>
                  <a:pt x="125216" y="152382"/>
                  <a:pt x="125216" y="152382"/>
                </a:cubicBezTo>
                <a:cubicBezTo>
                  <a:pt x="125216" y="150022"/>
                  <a:pt x="122861" y="150022"/>
                  <a:pt x="120505" y="150022"/>
                </a:cubicBezTo>
                <a:close/>
                <a:moveTo>
                  <a:pt x="231201" y="0"/>
                </a:moveTo>
                <a:cubicBezTo>
                  <a:pt x="358890" y="0"/>
                  <a:pt x="462402" y="103512"/>
                  <a:pt x="462402" y="231201"/>
                </a:cubicBezTo>
                <a:cubicBezTo>
                  <a:pt x="462402" y="358890"/>
                  <a:pt x="358890" y="462402"/>
                  <a:pt x="231201" y="462402"/>
                </a:cubicBezTo>
                <a:cubicBezTo>
                  <a:pt x="103512" y="462402"/>
                  <a:pt x="0" y="358890"/>
                  <a:pt x="0" y="231201"/>
                </a:cubicBezTo>
                <a:cubicBezTo>
                  <a:pt x="0" y="103512"/>
                  <a:pt x="103512" y="0"/>
                  <a:pt x="23120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08000" rotWithShape="0" algn="tl" dir="2700000" dist="38100">
              <a:srgbClr val="000000">
                <a:alpha val="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8"/>
          <p:cNvSpPr txBox="1"/>
          <p:nvPr/>
        </p:nvSpPr>
        <p:spPr>
          <a:xfrm>
            <a:off x="8042500" y="2751175"/>
            <a:ext cx="3769200" cy="20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Content types on Netflix.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Quattrocento Sans"/>
              <a:buChar char="●"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Movies -  69.6%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Quattrocento Sans"/>
              <a:buChar char="●"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TV Shows -  30.4%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50" name="Google Shape;15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800" y="1739051"/>
            <a:ext cx="6595276" cy="450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5bb3b1679f_0_7"/>
          <p:cNvSpPr/>
          <p:nvPr/>
        </p:nvSpPr>
        <p:spPr>
          <a:xfrm>
            <a:off x="0" y="0"/>
            <a:ext cx="12192000" cy="12195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  <a:effectLst>
            <a:outerShdw blurRad="5080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g25bb3b1679f_0_7"/>
          <p:cNvSpPr txBox="1"/>
          <p:nvPr>
            <p:ph type="title"/>
          </p:nvPr>
        </p:nvSpPr>
        <p:spPr>
          <a:xfrm>
            <a:off x="1447800" y="235101"/>
            <a:ext cx="9296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attrocento Sans"/>
              <a:buNone/>
            </a:pPr>
            <a:r>
              <a:rPr lang="en-ID">
                <a:solidFill>
                  <a:schemeClr val="lt1"/>
                </a:solidFill>
              </a:rPr>
              <a:t>Movie Ratings</a:t>
            </a:r>
            <a:endParaRPr/>
          </a:p>
        </p:txBody>
      </p:sp>
      <p:sp>
        <p:nvSpPr>
          <p:cNvPr id="158" name="Google Shape;158;g25bb3b1679f_0_7"/>
          <p:cNvSpPr/>
          <p:nvPr/>
        </p:nvSpPr>
        <p:spPr>
          <a:xfrm>
            <a:off x="5674242" y="780661"/>
            <a:ext cx="843600" cy="843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g25bb3b1679f_0_7"/>
          <p:cNvSpPr/>
          <p:nvPr/>
        </p:nvSpPr>
        <p:spPr>
          <a:xfrm>
            <a:off x="5874327" y="980746"/>
            <a:ext cx="443906" cy="443906"/>
          </a:xfrm>
          <a:custGeom>
            <a:rect b="b" l="l" r="r" t="t"/>
            <a:pathLst>
              <a:path extrusionOk="0" h="462402" w="462402">
                <a:moveTo>
                  <a:pt x="120505" y="150022"/>
                </a:moveTo>
                <a:cubicBezTo>
                  <a:pt x="118150" y="150022"/>
                  <a:pt x="118150" y="152382"/>
                  <a:pt x="118150" y="154741"/>
                </a:cubicBezTo>
                <a:cubicBezTo>
                  <a:pt x="118150" y="234970"/>
                  <a:pt x="118150" y="234970"/>
                  <a:pt x="118150" y="234970"/>
                </a:cubicBezTo>
                <a:cubicBezTo>
                  <a:pt x="118150" y="237330"/>
                  <a:pt x="118150" y="237330"/>
                  <a:pt x="120505" y="239689"/>
                </a:cubicBezTo>
                <a:cubicBezTo>
                  <a:pt x="228846" y="345874"/>
                  <a:pt x="228846" y="345874"/>
                  <a:pt x="228846" y="345874"/>
                </a:cubicBezTo>
                <a:cubicBezTo>
                  <a:pt x="228846" y="348234"/>
                  <a:pt x="231201" y="348234"/>
                  <a:pt x="231201" y="348234"/>
                </a:cubicBezTo>
                <a:cubicBezTo>
                  <a:pt x="233556" y="348234"/>
                  <a:pt x="233556" y="348234"/>
                  <a:pt x="233556" y="345874"/>
                </a:cubicBezTo>
                <a:cubicBezTo>
                  <a:pt x="341896" y="239689"/>
                  <a:pt x="341896" y="239689"/>
                  <a:pt x="341896" y="239689"/>
                </a:cubicBezTo>
                <a:cubicBezTo>
                  <a:pt x="344251" y="237330"/>
                  <a:pt x="344251" y="237330"/>
                  <a:pt x="344251" y="234970"/>
                </a:cubicBezTo>
                <a:cubicBezTo>
                  <a:pt x="344251" y="154741"/>
                  <a:pt x="344251" y="154741"/>
                  <a:pt x="344251" y="154741"/>
                </a:cubicBezTo>
                <a:cubicBezTo>
                  <a:pt x="344251" y="152382"/>
                  <a:pt x="344251" y="150022"/>
                  <a:pt x="341896" y="150022"/>
                </a:cubicBezTo>
                <a:cubicBezTo>
                  <a:pt x="339541" y="150022"/>
                  <a:pt x="337186" y="150022"/>
                  <a:pt x="337186" y="152382"/>
                </a:cubicBezTo>
                <a:cubicBezTo>
                  <a:pt x="231201" y="256207"/>
                  <a:pt x="231201" y="256207"/>
                  <a:pt x="231201" y="256207"/>
                </a:cubicBezTo>
                <a:cubicBezTo>
                  <a:pt x="125216" y="152382"/>
                  <a:pt x="125216" y="152382"/>
                  <a:pt x="125216" y="152382"/>
                </a:cubicBezTo>
                <a:cubicBezTo>
                  <a:pt x="125216" y="150022"/>
                  <a:pt x="122861" y="150022"/>
                  <a:pt x="120505" y="150022"/>
                </a:cubicBezTo>
                <a:close/>
                <a:moveTo>
                  <a:pt x="231201" y="0"/>
                </a:moveTo>
                <a:cubicBezTo>
                  <a:pt x="358890" y="0"/>
                  <a:pt x="462402" y="103512"/>
                  <a:pt x="462402" y="231201"/>
                </a:cubicBezTo>
                <a:cubicBezTo>
                  <a:pt x="462402" y="358890"/>
                  <a:pt x="358890" y="462402"/>
                  <a:pt x="231201" y="462402"/>
                </a:cubicBezTo>
                <a:cubicBezTo>
                  <a:pt x="103512" y="462402"/>
                  <a:pt x="0" y="358890"/>
                  <a:pt x="0" y="231201"/>
                </a:cubicBezTo>
                <a:cubicBezTo>
                  <a:pt x="0" y="103512"/>
                  <a:pt x="103512" y="0"/>
                  <a:pt x="23120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080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g25bb3b1679f_0_7"/>
          <p:cNvSpPr txBox="1"/>
          <p:nvPr/>
        </p:nvSpPr>
        <p:spPr>
          <a:xfrm>
            <a:off x="9902325" y="2530325"/>
            <a:ext cx="2298300" cy="19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36.4% of the content is rated for mature audiences (TV-MA).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61" name="Google Shape;161;g25bb3b1679f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76650"/>
            <a:ext cx="9809248" cy="405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5bb3b1679f_0_15"/>
          <p:cNvSpPr/>
          <p:nvPr/>
        </p:nvSpPr>
        <p:spPr>
          <a:xfrm>
            <a:off x="0" y="0"/>
            <a:ext cx="12192000" cy="12195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  <a:effectLst>
            <a:outerShdw blurRad="5080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g25bb3b1679f_0_15"/>
          <p:cNvSpPr txBox="1"/>
          <p:nvPr>
            <p:ph type="title"/>
          </p:nvPr>
        </p:nvSpPr>
        <p:spPr>
          <a:xfrm>
            <a:off x="1447800" y="235101"/>
            <a:ext cx="9296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attrocento Sans"/>
              <a:buNone/>
            </a:pPr>
            <a:r>
              <a:rPr lang="en-ID">
                <a:solidFill>
                  <a:schemeClr val="lt1"/>
                </a:solidFill>
              </a:rPr>
              <a:t>Movie Duration</a:t>
            </a:r>
            <a:endParaRPr/>
          </a:p>
        </p:txBody>
      </p:sp>
      <p:sp>
        <p:nvSpPr>
          <p:cNvPr id="169" name="Google Shape;169;g25bb3b1679f_0_15"/>
          <p:cNvSpPr/>
          <p:nvPr/>
        </p:nvSpPr>
        <p:spPr>
          <a:xfrm>
            <a:off x="5674242" y="780661"/>
            <a:ext cx="843600" cy="843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g25bb3b1679f_0_15"/>
          <p:cNvSpPr/>
          <p:nvPr/>
        </p:nvSpPr>
        <p:spPr>
          <a:xfrm>
            <a:off x="5874327" y="980746"/>
            <a:ext cx="443906" cy="443906"/>
          </a:xfrm>
          <a:custGeom>
            <a:rect b="b" l="l" r="r" t="t"/>
            <a:pathLst>
              <a:path extrusionOk="0" h="462402" w="462402">
                <a:moveTo>
                  <a:pt x="120505" y="150022"/>
                </a:moveTo>
                <a:cubicBezTo>
                  <a:pt x="118150" y="150022"/>
                  <a:pt x="118150" y="152382"/>
                  <a:pt x="118150" y="154741"/>
                </a:cubicBezTo>
                <a:cubicBezTo>
                  <a:pt x="118150" y="234970"/>
                  <a:pt x="118150" y="234970"/>
                  <a:pt x="118150" y="234970"/>
                </a:cubicBezTo>
                <a:cubicBezTo>
                  <a:pt x="118150" y="237330"/>
                  <a:pt x="118150" y="237330"/>
                  <a:pt x="120505" y="239689"/>
                </a:cubicBezTo>
                <a:cubicBezTo>
                  <a:pt x="228846" y="345874"/>
                  <a:pt x="228846" y="345874"/>
                  <a:pt x="228846" y="345874"/>
                </a:cubicBezTo>
                <a:cubicBezTo>
                  <a:pt x="228846" y="348234"/>
                  <a:pt x="231201" y="348234"/>
                  <a:pt x="231201" y="348234"/>
                </a:cubicBezTo>
                <a:cubicBezTo>
                  <a:pt x="233556" y="348234"/>
                  <a:pt x="233556" y="348234"/>
                  <a:pt x="233556" y="345874"/>
                </a:cubicBezTo>
                <a:cubicBezTo>
                  <a:pt x="341896" y="239689"/>
                  <a:pt x="341896" y="239689"/>
                  <a:pt x="341896" y="239689"/>
                </a:cubicBezTo>
                <a:cubicBezTo>
                  <a:pt x="344251" y="237330"/>
                  <a:pt x="344251" y="237330"/>
                  <a:pt x="344251" y="234970"/>
                </a:cubicBezTo>
                <a:cubicBezTo>
                  <a:pt x="344251" y="154741"/>
                  <a:pt x="344251" y="154741"/>
                  <a:pt x="344251" y="154741"/>
                </a:cubicBezTo>
                <a:cubicBezTo>
                  <a:pt x="344251" y="152382"/>
                  <a:pt x="344251" y="150022"/>
                  <a:pt x="341896" y="150022"/>
                </a:cubicBezTo>
                <a:cubicBezTo>
                  <a:pt x="339541" y="150022"/>
                  <a:pt x="337186" y="150022"/>
                  <a:pt x="337186" y="152382"/>
                </a:cubicBezTo>
                <a:cubicBezTo>
                  <a:pt x="231201" y="256207"/>
                  <a:pt x="231201" y="256207"/>
                  <a:pt x="231201" y="256207"/>
                </a:cubicBezTo>
                <a:cubicBezTo>
                  <a:pt x="125216" y="152382"/>
                  <a:pt x="125216" y="152382"/>
                  <a:pt x="125216" y="152382"/>
                </a:cubicBezTo>
                <a:cubicBezTo>
                  <a:pt x="125216" y="150022"/>
                  <a:pt x="122861" y="150022"/>
                  <a:pt x="120505" y="150022"/>
                </a:cubicBezTo>
                <a:close/>
                <a:moveTo>
                  <a:pt x="231201" y="0"/>
                </a:moveTo>
                <a:cubicBezTo>
                  <a:pt x="358890" y="0"/>
                  <a:pt x="462402" y="103512"/>
                  <a:pt x="462402" y="231201"/>
                </a:cubicBezTo>
                <a:cubicBezTo>
                  <a:pt x="462402" y="358890"/>
                  <a:pt x="358890" y="462402"/>
                  <a:pt x="231201" y="462402"/>
                </a:cubicBezTo>
                <a:cubicBezTo>
                  <a:pt x="103512" y="462402"/>
                  <a:pt x="0" y="358890"/>
                  <a:pt x="0" y="231201"/>
                </a:cubicBezTo>
                <a:cubicBezTo>
                  <a:pt x="0" y="103512"/>
                  <a:pt x="103512" y="0"/>
                  <a:pt x="23120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080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1" name="Google Shape;171;g25bb3b1679f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57650"/>
            <a:ext cx="9789803" cy="376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g25bb3b1679f_0_15"/>
          <p:cNvSpPr txBox="1"/>
          <p:nvPr/>
        </p:nvSpPr>
        <p:spPr>
          <a:xfrm>
            <a:off x="9744600" y="1970775"/>
            <a:ext cx="2353500" cy="3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Movies on Netflix have durations ranging from </a:t>
            </a:r>
            <a:b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45 minutes to 110 minutes.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Highest movie duration is rated TV-14.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5bb3b1679f_0_23"/>
          <p:cNvSpPr/>
          <p:nvPr/>
        </p:nvSpPr>
        <p:spPr>
          <a:xfrm>
            <a:off x="0" y="0"/>
            <a:ext cx="12192000" cy="12195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  <a:effectLst>
            <a:outerShdw blurRad="5080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g25bb3b1679f_0_23"/>
          <p:cNvSpPr txBox="1"/>
          <p:nvPr>
            <p:ph type="title"/>
          </p:nvPr>
        </p:nvSpPr>
        <p:spPr>
          <a:xfrm>
            <a:off x="1447800" y="235101"/>
            <a:ext cx="9296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attrocento Sans"/>
              <a:buNone/>
            </a:pPr>
            <a:r>
              <a:rPr lang="en-ID">
                <a:solidFill>
                  <a:schemeClr val="lt1"/>
                </a:solidFill>
              </a:rPr>
              <a:t>Top Movie Types</a:t>
            </a:r>
            <a:endParaRPr/>
          </a:p>
        </p:txBody>
      </p:sp>
      <p:sp>
        <p:nvSpPr>
          <p:cNvPr id="180" name="Google Shape;180;g25bb3b1679f_0_23"/>
          <p:cNvSpPr/>
          <p:nvPr/>
        </p:nvSpPr>
        <p:spPr>
          <a:xfrm>
            <a:off x="5674242" y="780661"/>
            <a:ext cx="843600" cy="843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g25bb3b1679f_0_23"/>
          <p:cNvSpPr/>
          <p:nvPr/>
        </p:nvSpPr>
        <p:spPr>
          <a:xfrm>
            <a:off x="5874327" y="980746"/>
            <a:ext cx="443906" cy="443906"/>
          </a:xfrm>
          <a:custGeom>
            <a:rect b="b" l="l" r="r" t="t"/>
            <a:pathLst>
              <a:path extrusionOk="0" h="462402" w="462402">
                <a:moveTo>
                  <a:pt x="120505" y="150022"/>
                </a:moveTo>
                <a:cubicBezTo>
                  <a:pt x="118150" y="150022"/>
                  <a:pt x="118150" y="152382"/>
                  <a:pt x="118150" y="154741"/>
                </a:cubicBezTo>
                <a:cubicBezTo>
                  <a:pt x="118150" y="234970"/>
                  <a:pt x="118150" y="234970"/>
                  <a:pt x="118150" y="234970"/>
                </a:cubicBezTo>
                <a:cubicBezTo>
                  <a:pt x="118150" y="237330"/>
                  <a:pt x="118150" y="237330"/>
                  <a:pt x="120505" y="239689"/>
                </a:cubicBezTo>
                <a:cubicBezTo>
                  <a:pt x="228846" y="345874"/>
                  <a:pt x="228846" y="345874"/>
                  <a:pt x="228846" y="345874"/>
                </a:cubicBezTo>
                <a:cubicBezTo>
                  <a:pt x="228846" y="348234"/>
                  <a:pt x="231201" y="348234"/>
                  <a:pt x="231201" y="348234"/>
                </a:cubicBezTo>
                <a:cubicBezTo>
                  <a:pt x="233556" y="348234"/>
                  <a:pt x="233556" y="348234"/>
                  <a:pt x="233556" y="345874"/>
                </a:cubicBezTo>
                <a:cubicBezTo>
                  <a:pt x="341896" y="239689"/>
                  <a:pt x="341896" y="239689"/>
                  <a:pt x="341896" y="239689"/>
                </a:cubicBezTo>
                <a:cubicBezTo>
                  <a:pt x="344251" y="237330"/>
                  <a:pt x="344251" y="237330"/>
                  <a:pt x="344251" y="234970"/>
                </a:cubicBezTo>
                <a:cubicBezTo>
                  <a:pt x="344251" y="154741"/>
                  <a:pt x="344251" y="154741"/>
                  <a:pt x="344251" y="154741"/>
                </a:cubicBezTo>
                <a:cubicBezTo>
                  <a:pt x="344251" y="152382"/>
                  <a:pt x="344251" y="150022"/>
                  <a:pt x="341896" y="150022"/>
                </a:cubicBezTo>
                <a:cubicBezTo>
                  <a:pt x="339541" y="150022"/>
                  <a:pt x="337186" y="150022"/>
                  <a:pt x="337186" y="152382"/>
                </a:cubicBezTo>
                <a:cubicBezTo>
                  <a:pt x="231201" y="256207"/>
                  <a:pt x="231201" y="256207"/>
                  <a:pt x="231201" y="256207"/>
                </a:cubicBezTo>
                <a:cubicBezTo>
                  <a:pt x="125216" y="152382"/>
                  <a:pt x="125216" y="152382"/>
                  <a:pt x="125216" y="152382"/>
                </a:cubicBezTo>
                <a:cubicBezTo>
                  <a:pt x="125216" y="150022"/>
                  <a:pt x="122861" y="150022"/>
                  <a:pt x="120505" y="150022"/>
                </a:cubicBezTo>
                <a:close/>
                <a:moveTo>
                  <a:pt x="231201" y="0"/>
                </a:moveTo>
                <a:cubicBezTo>
                  <a:pt x="358890" y="0"/>
                  <a:pt x="462402" y="103512"/>
                  <a:pt x="462402" y="231201"/>
                </a:cubicBezTo>
                <a:cubicBezTo>
                  <a:pt x="462402" y="358890"/>
                  <a:pt x="358890" y="462402"/>
                  <a:pt x="231201" y="462402"/>
                </a:cubicBezTo>
                <a:cubicBezTo>
                  <a:pt x="103512" y="462402"/>
                  <a:pt x="0" y="358890"/>
                  <a:pt x="0" y="231201"/>
                </a:cubicBezTo>
                <a:cubicBezTo>
                  <a:pt x="0" y="103512"/>
                  <a:pt x="103512" y="0"/>
                  <a:pt x="23120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080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g25bb3b1679f_0_23"/>
          <p:cNvSpPr txBox="1"/>
          <p:nvPr/>
        </p:nvSpPr>
        <p:spPr>
          <a:xfrm>
            <a:off x="9665750" y="1497850"/>
            <a:ext cx="2526600" cy="44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The top movie types on Netflix include: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Quattrocento Sans"/>
              <a:buChar char="●"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International Movies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Quattrocento Sans"/>
              <a:buChar char="●"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Dramas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Quattrocento Sans"/>
              <a:buChar char="●"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Comedies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32.0% of movies belong to United States.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83" name="Google Shape;183;g25bb3b1679f_0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1852861"/>
            <a:ext cx="9513349" cy="3967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5bb3b1679f_0_31"/>
          <p:cNvSpPr/>
          <p:nvPr/>
        </p:nvSpPr>
        <p:spPr>
          <a:xfrm>
            <a:off x="0" y="0"/>
            <a:ext cx="12192000" cy="12195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  <a:effectLst>
            <a:outerShdw blurRad="5080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g25bb3b1679f_0_31"/>
          <p:cNvSpPr txBox="1"/>
          <p:nvPr>
            <p:ph type="title"/>
          </p:nvPr>
        </p:nvSpPr>
        <p:spPr>
          <a:xfrm>
            <a:off x="1447800" y="235101"/>
            <a:ext cx="9296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attrocento Sans"/>
              <a:buNone/>
            </a:pPr>
            <a:r>
              <a:rPr lang="en-ID">
                <a:solidFill>
                  <a:schemeClr val="lt1"/>
                </a:solidFill>
              </a:rPr>
              <a:t>Content Availability by Country</a:t>
            </a:r>
            <a:endParaRPr/>
          </a:p>
        </p:txBody>
      </p:sp>
      <p:sp>
        <p:nvSpPr>
          <p:cNvPr id="191" name="Google Shape;191;g25bb3b1679f_0_31"/>
          <p:cNvSpPr/>
          <p:nvPr/>
        </p:nvSpPr>
        <p:spPr>
          <a:xfrm>
            <a:off x="5674242" y="780661"/>
            <a:ext cx="843600" cy="843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g25bb3b1679f_0_31"/>
          <p:cNvSpPr/>
          <p:nvPr/>
        </p:nvSpPr>
        <p:spPr>
          <a:xfrm>
            <a:off x="5874327" y="980746"/>
            <a:ext cx="443906" cy="443906"/>
          </a:xfrm>
          <a:custGeom>
            <a:rect b="b" l="l" r="r" t="t"/>
            <a:pathLst>
              <a:path extrusionOk="0" h="462402" w="462402">
                <a:moveTo>
                  <a:pt x="120505" y="150022"/>
                </a:moveTo>
                <a:cubicBezTo>
                  <a:pt x="118150" y="150022"/>
                  <a:pt x="118150" y="152382"/>
                  <a:pt x="118150" y="154741"/>
                </a:cubicBezTo>
                <a:cubicBezTo>
                  <a:pt x="118150" y="234970"/>
                  <a:pt x="118150" y="234970"/>
                  <a:pt x="118150" y="234970"/>
                </a:cubicBezTo>
                <a:cubicBezTo>
                  <a:pt x="118150" y="237330"/>
                  <a:pt x="118150" y="237330"/>
                  <a:pt x="120505" y="239689"/>
                </a:cubicBezTo>
                <a:cubicBezTo>
                  <a:pt x="228846" y="345874"/>
                  <a:pt x="228846" y="345874"/>
                  <a:pt x="228846" y="345874"/>
                </a:cubicBezTo>
                <a:cubicBezTo>
                  <a:pt x="228846" y="348234"/>
                  <a:pt x="231201" y="348234"/>
                  <a:pt x="231201" y="348234"/>
                </a:cubicBezTo>
                <a:cubicBezTo>
                  <a:pt x="233556" y="348234"/>
                  <a:pt x="233556" y="348234"/>
                  <a:pt x="233556" y="345874"/>
                </a:cubicBezTo>
                <a:cubicBezTo>
                  <a:pt x="341896" y="239689"/>
                  <a:pt x="341896" y="239689"/>
                  <a:pt x="341896" y="239689"/>
                </a:cubicBezTo>
                <a:cubicBezTo>
                  <a:pt x="344251" y="237330"/>
                  <a:pt x="344251" y="237330"/>
                  <a:pt x="344251" y="234970"/>
                </a:cubicBezTo>
                <a:cubicBezTo>
                  <a:pt x="344251" y="154741"/>
                  <a:pt x="344251" y="154741"/>
                  <a:pt x="344251" y="154741"/>
                </a:cubicBezTo>
                <a:cubicBezTo>
                  <a:pt x="344251" y="152382"/>
                  <a:pt x="344251" y="150022"/>
                  <a:pt x="341896" y="150022"/>
                </a:cubicBezTo>
                <a:cubicBezTo>
                  <a:pt x="339541" y="150022"/>
                  <a:pt x="337186" y="150022"/>
                  <a:pt x="337186" y="152382"/>
                </a:cubicBezTo>
                <a:cubicBezTo>
                  <a:pt x="231201" y="256207"/>
                  <a:pt x="231201" y="256207"/>
                  <a:pt x="231201" y="256207"/>
                </a:cubicBezTo>
                <a:cubicBezTo>
                  <a:pt x="125216" y="152382"/>
                  <a:pt x="125216" y="152382"/>
                  <a:pt x="125216" y="152382"/>
                </a:cubicBezTo>
                <a:cubicBezTo>
                  <a:pt x="125216" y="150022"/>
                  <a:pt x="122861" y="150022"/>
                  <a:pt x="120505" y="150022"/>
                </a:cubicBezTo>
                <a:close/>
                <a:moveTo>
                  <a:pt x="231201" y="0"/>
                </a:moveTo>
                <a:cubicBezTo>
                  <a:pt x="358890" y="0"/>
                  <a:pt x="462402" y="103512"/>
                  <a:pt x="462402" y="231201"/>
                </a:cubicBezTo>
                <a:cubicBezTo>
                  <a:pt x="462402" y="358890"/>
                  <a:pt x="358890" y="462402"/>
                  <a:pt x="231201" y="462402"/>
                </a:cubicBezTo>
                <a:cubicBezTo>
                  <a:pt x="103512" y="462402"/>
                  <a:pt x="0" y="358890"/>
                  <a:pt x="0" y="231201"/>
                </a:cubicBezTo>
                <a:cubicBezTo>
                  <a:pt x="0" y="103512"/>
                  <a:pt x="103512" y="0"/>
                  <a:pt x="23120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080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g25bb3b1679f_0_31"/>
          <p:cNvSpPr txBox="1"/>
          <p:nvPr/>
        </p:nvSpPr>
        <p:spPr>
          <a:xfrm>
            <a:off x="9671075" y="1650450"/>
            <a:ext cx="2445300" cy="41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largest Netflix content library: 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Quattrocento Sans"/>
              <a:buChar char="●"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United States - 35.3%.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Quattrocento Sans"/>
              <a:buChar char="●"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India - 12.2%.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Quattrocento Sans"/>
              <a:buChar char="●"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United Kingdom - 5.3%.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94" name="Google Shape;194;g25bb3b1679f_0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0" y="1868600"/>
            <a:ext cx="9591148" cy="3965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5bb3b1679f_0_39"/>
          <p:cNvSpPr/>
          <p:nvPr/>
        </p:nvSpPr>
        <p:spPr>
          <a:xfrm>
            <a:off x="0" y="0"/>
            <a:ext cx="12192000" cy="12195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  <a:effectLst>
            <a:outerShdw blurRad="5080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g25bb3b1679f_0_39"/>
          <p:cNvSpPr txBox="1"/>
          <p:nvPr>
            <p:ph type="title"/>
          </p:nvPr>
        </p:nvSpPr>
        <p:spPr>
          <a:xfrm>
            <a:off x="1447800" y="235101"/>
            <a:ext cx="9296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attrocento Sans"/>
              <a:buNone/>
            </a:pPr>
            <a:r>
              <a:rPr lang="en-ID">
                <a:solidFill>
                  <a:schemeClr val="lt1"/>
                </a:solidFill>
              </a:rPr>
              <a:t>Added Content Over Time</a:t>
            </a:r>
            <a:endParaRPr/>
          </a:p>
        </p:txBody>
      </p:sp>
      <p:sp>
        <p:nvSpPr>
          <p:cNvPr id="202" name="Google Shape;202;g25bb3b1679f_0_39"/>
          <p:cNvSpPr/>
          <p:nvPr/>
        </p:nvSpPr>
        <p:spPr>
          <a:xfrm>
            <a:off x="5674242" y="780661"/>
            <a:ext cx="843600" cy="843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g25bb3b1679f_0_39"/>
          <p:cNvSpPr/>
          <p:nvPr/>
        </p:nvSpPr>
        <p:spPr>
          <a:xfrm>
            <a:off x="5874327" y="980746"/>
            <a:ext cx="443906" cy="443906"/>
          </a:xfrm>
          <a:custGeom>
            <a:rect b="b" l="l" r="r" t="t"/>
            <a:pathLst>
              <a:path extrusionOk="0" h="462402" w="462402">
                <a:moveTo>
                  <a:pt x="120505" y="150022"/>
                </a:moveTo>
                <a:cubicBezTo>
                  <a:pt x="118150" y="150022"/>
                  <a:pt x="118150" y="152382"/>
                  <a:pt x="118150" y="154741"/>
                </a:cubicBezTo>
                <a:cubicBezTo>
                  <a:pt x="118150" y="234970"/>
                  <a:pt x="118150" y="234970"/>
                  <a:pt x="118150" y="234970"/>
                </a:cubicBezTo>
                <a:cubicBezTo>
                  <a:pt x="118150" y="237330"/>
                  <a:pt x="118150" y="237330"/>
                  <a:pt x="120505" y="239689"/>
                </a:cubicBezTo>
                <a:cubicBezTo>
                  <a:pt x="228846" y="345874"/>
                  <a:pt x="228846" y="345874"/>
                  <a:pt x="228846" y="345874"/>
                </a:cubicBezTo>
                <a:cubicBezTo>
                  <a:pt x="228846" y="348234"/>
                  <a:pt x="231201" y="348234"/>
                  <a:pt x="231201" y="348234"/>
                </a:cubicBezTo>
                <a:cubicBezTo>
                  <a:pt x="233556" y="348234"/>
                  <a:pt x="233556" y="348234"/>
                  <a:pt x="233556" y="345874"/>
                </a:cubicBezTo>
                <a:cubicBezTo>
                  <a:pt x="341896" y="239689"/>
                  <a:pt x="341896" y="239689"/>
                  <a:pt x="341896" y="239689"/>
                </a:cubicBezTo>
                <a:cubicBezTo>
                  <a:pt x="344251" y="237330"/>
                  <a:pt x="344251" y="237330"/>
                  <a:pt x="344251" y="234970"/>
                </a:cubicBezTo>
                <a:cubicBezTo>
                  <a:pt x="344251" y="154741"/>
                  <a:pt x="344251" y="154741"/>
                  <a:pt x="344251" y="154741"/>
                </a:cubicBezTo>
                <a:cubicBezTo>
                  <a:pt x="344251" y="152382"/>
                  <a:pt x="344251" y="150022"/>
                  <a:pt x="341896" y="150022"/>
                </a:cubicBezTo>
                <a:cubicBezTo>
                  <a:pt x="339541" y="150022"/>
                  <a:pt x="337186" y="150022"/>
                  <a:pt x="337186" y="152382"/>
                </a:cubicBezTo>
                <a:cubicBezTo>
                  <a:pt x="231201" y="256207"/>
                  <a:pt x="231201" y="256207"/>
                  <a:pt x="231201" y="256207"/>
                </a:cubicBezTo>
                <a:cubicBezTo>
                  <a:pt x="125216" y="152382"/>
                  <a:pt x="125216" y="152382"/>
                  <a:pt x="125216" y="152382"/>
                </a:cubicBezTo>
                <a:cubicBezTo>
                  <a:pt x="125216" y="150022"/>
                  <a:pt x="122861" y="150022"/>
                  <a:pt x="120505" y="150022"/>
                </a:cubicBezTo>
                <a:close/>
                <a:moveTo>
                  <a:pt x="231201" y="0"/>
                </a:moveTo>
                <a:cubicBezTo>
                  <a:pt x="358890" y="0"/>
                  <a:pt x="462402" y="103512"/>
                  <a:pt x="462402" y="231201"/>
                </a:cubicBezTo>
                <a:cubicBezTo>
                  <a:pt x="462402" y="358890"/>
                  <a:pt x="358890" y="462402"/>
                  <a:pt x="231201" y="462402"/>
                </a:cubicBezTo>
                <a:cubicBezTo>
                  <a:pt x="103512" y="462402"/>
                  <a:pt x="0" y="358890"/>
                  <a:pt x="0" y="231201"/>
                </a:cubicBezTo>
                <a:cubicBezTo>
                  <a:pt x="0" y="103512"/>
                  <a:pt x="103512" y="0"/>
                  <a:pt x="23120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08000" rotWithShape="0" algn="tl" dir="2700000" dist="38100">
              <a:srgbClr val="000000">
                <a:alpha val="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25bb3b1679f_0_39"/>
          <p:cNvSpPr txBox="1"/>
          <p:nvPr/>
        </p:nvSpPr>
        <p:spPr>
          <a:xfrm>
            <a:off x="9450425" y="1295400"/>
            <a:ext cx="2741700" cy="48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Steady growth since 2015.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Highest growth rate between </a:t>
            </a:r>
            <a:b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2015 - 2019.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Highest growth rate occurred between </a:t>
            </a:r>
            <a:b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2015 - 2019.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D" sz="2400">
                <a:latin typeface="Quattrocento Sans"/>
                <a:ea typeface="Quattrocento Sans"/>
                <a:cs typeface="Quattrocento Sans"/>
                <a:sym typeface="Quattrocento Sans"/>
              </a:rPr>
              <a:t>Slight drop in 2019.</a:t>
            </a:r>
            <a:endParaRPr b="1"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05" name="Google Shape;205;g25bb3b1679f_0_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25" y="1700450"/>
            <a:ext cx="9540276" cy="4402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Netflix">
      <a:dk1>
        <a:srgbClr val="000000"/>
      </a:dk1>
      <a:lt1>
        <a:srgbClr val="FFFFFF"/>
      </a:lt1>
      <a:dk2>
        <a:srgbClr val="FFFFFF"/>
      </a:dk2>
      <a:lt2>
        <a:srgbClr val="E7E6E6"/>
      </a:lt2>
      <a:accent1>
        <a:srgbClr val="DB0605"/>
      </a:accent1>
      <a:accent2>
        <a:srgbClr val="740405"/>
      </a:accent2>
      <a:accent3>
        <a:srgbClr val="0C090D"/>
      </a:accent3>
      <a:accent4>
        <a:srgbClr val="424342"/>
      </a:accent4>
      <a:accent5>
        <a:srgbClr val="F1F2F1"/>
      </a:accent5>
      <a:accent6>
        <a:srgbClr val="FFFFFF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2019-08-16T12:08:31Z</dcterms:created>
  <dc:creator>erybagas</dc:creator>
</cp:coreProperties>
</file>